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2"/>
  </p:notesMasterIdLst>
  <p:handoutMasterIdLst>
    <p:handoutMasterId r:id="rId13"/>
  </p:handoutMasterIdLst>
  <p:sldIdLst>
    <p:sldId id="277" r:id="rId2"/>
    <p:sldId id="268" r:id="rId3"/>
    <p:sldId id="269" r:id="rId4"/>
    <p:sldId id="270" r:id="rId5"/>
    <p:sldId id="271" r:id="rId6"/>
    <p:sldId id="272" r:id="rId7"/>
    <p:sldId id="273" r:id="rId8"/>
    <p:sldId id="278" r:id="rId9"/>
    <p:sldId id="279" r:id="rId10"/>
    <p:sldId id="280" r:id="rId1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68"/>
            <p14:sldId id="269"/>
            <p14:sldId id="270"/>
            <p14:sldId id="271"/>
            <p14:sldId id="272"/>
            <p14:sldId id="273"/>
            <p14:sldId id="278"/>
            <p14:sldId id="279"/>
            <p14:sldId id="280"/>
          </p14:sldIdLst>
        </p14:section>
        <p14:section name="Untitled Section" id="{35542D88-5274-4946-AED5-A136C690C6D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31" autoAdjust="0"/>
    <p:restoredTop sz="56434" autoAdjust="0"/>
  </p:normalViewPr>
  <p:slideViewPr>
    <p:cSldViewPr snapToGrid="0">
      <p:cViewPr>
        <p:scale>
          <a:sx n="110" d="100"/>
          <a:sy n="110" d="100"/>
        </p:scale>
        <p:origin x="816" y="-6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2022-11-24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2022-11-24</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The ICO (International Coffee Organization) sets the prices of coffee collecting daily prices from the New York, Germany, and France futures exchanges,  this prices are expressed in US cents per pound of green coffee and many factors affect the prices, an example of this, is the cold fronts in Brazil during their winter</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a:t>
            </a:fld>
            <a:endParaRPr lang="en-CA"/>
          </a:p>
        </p:txBody>
      </p:sp>
    </p:spTree>
    <p:extLst>
      <p:ext uri="{BB962C8B-B14F-4D97-AF65-F5344CB8AC3E}">
        <p14:creationId xmlns:p14="http://schemas.microsoft.com/office/powerpoint/2010/main" val="2674017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00000"/>
                </a:solidFill>
                <a:effectLst/>
                <a:latin typeface="Times New Roman" panose="02020603050405020304" pitchFamily="18" charset="0"/>
              </a:rPr>
              <a:t>After acquiring the dataset and preparing it, I extracted a summary of Statistics and did an Exploratory Data Analysis to look for possible questions that might arise.</a:t>
            </a:r>
          </a:p>
          <a:p>
            <a:pPr rtl="0">
              <a:spcBef>
                <a:spcPts val="0"/>
              </a:spcBef>
              <a:spcAft>
                <a:spcPts val="1000"/>
              </a:spcAft>
            </a:pPr>
            <a:endParaRPr lang="en-US" sz="1800" b="0" i="0" u="none" strike="noStrike" dirty="0">
              <a:solidFill>
                <a:srgbClr val="000000"/>
              </a:solidFill>
              <a:effectLst/>
              <a:latin typeface="Times New Roman" panose="02020603050405020304" pitchFamily="18" charset="0"/>
            </a:endParaRPr>
          </a:p>
          <a:p>
            <a:pPr rtl="0">
              <a:spcBef>
                <a:spcPts val="0"/>
              </a:spcBef>
              <a:spcAft>
                <a:spcPts val="1000"/>
              </a:spcAft>
            </a:pPr>
            <a:r>
              <a:rPr lang="en-US" sz="1800" b="0" i="0" u="none" strike="noStrike" dirty="0">
                <a:solidFill>
                  <a:srgbClr val="000000"/>
                </a:solidFill>
                <a:effectLst/>
                <a:latin typeface="Times New Roman" panose="02020603050405020304" pitchFamily="18" charset="0"/>
              </a:rPr>
              <a:t>Then the data was used with 2 algorithms 1. Training and Testing Set, and 2. Cross-Validation. </a:t>
            </a:r>
          </a:p>
          <a:p>
            <a:pPr rtl="0">
              <a:spcBef>
                <a:spcPts val="0"/>
              </a:spcBef>
              <a:spcAft>
                <a:spcPts val="1000"/>
              </a:spcAft>
            </a:pPr>
            <a:r>
              <a:rPr lang="en-US" sz="1800" b="0" i="0" u="none" strike="noStrike" dirty="0">
                <a:solidFill>
                  <a:srgbClr val="000000"/>
                </a:solidFill>
                <a:effectLst/>
                <a:latin typeface="Times New Roman" panose="02020603050405020304" pitchFamily="18" charset="0"/>
              </a:rPr>
              <a:t>Then I applied Linear Regression, Decision Tree Regression, Lasso Regressor, SVM Regressor, and Neural Networks Algorithms.</a:t>
            </a:r>
          </a:p>
          <a:p>
            <a:pPr rtl="0">
              <a:spcBef>
                <a:spcPts val="0"/>
              </a:spcBef>
              <a:spcAft>
                <a:spcPts val="1000"/>
              </a:spcAft>
            </a:pPr>
            <a:endParaRPr lang="en-US" sz="1800" b="0" i="0" u="none" strike="noStrike" dirty="0">
              <a:solidFill>
                <a:srgbClr val="000000"/>
              </a:solidFill>
              <a:effectLst/>
              <a:latin typeface="Times New Roman" panose="02020603050405020304" pitchFamily="18" charset="0"/>
            </a:endParaRPr>
          </a:p>
          <a:p>
            <a:pPr rtl="0">
              <a:spcBef>
                <a:spcPts val="0"/>
              </a:spcBef>
              <a:spcAft>
                <a:spcPts val="1000"/>
              </a:spcAft>
            </a:pPr>
            <a:r>
              <a:rPr lang="en-US" sz="1800" b="0" i="0" u="none" strike="noStrike" dirty="0">
                <a:solidFill>
                  <a:srgbClr val="000000"/>
                </a:solidFill>
                <a:effectLst/>
                <a:latin typeface="Times New Roman" panose="02020603050405020304" pitchFamily="18" charset="0"/>
              </a:rPr>
              <a:t>The data was normalized using the Standard Normalizer function from </a:t>
            </a:r>
            <a:r>
              <a:rPr lang="en-US" sz="1800" b="0" i="0" u="none" strike="noStrike" dirty="0" err="1">
                <a:solidFill>
                  <a:srgbClr val="000000"/>
                </a:solidFill>
                <a:effectLst/>
                <a:latin typeface="Times New Roman" panose="02020603050405020304" pitchFamily="18" charset="0"/>
              </a:rPr>
              <a:t>sklearn</a:t>
            </a:r>
            <a:r>
              <a:rPr lang="en-US" sz="1800" b="0" i="0" u="none" strike="noStrike" dirty="0">
                <a:solidFill>
                  <a:srgbClr val="000000"/>
                </a:solidFill>
                <a:effectLst/>
                <a:latin typeface="Times New Roman" panose="02020603050405020304" pitchFamily="18" charset="0"/>
              </a:rPr>
              <a:t>.</a:t>
            </a:r>
            <a:br>
              <a:rPr lang="en-US" dirty="0"/>
            </a:b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3</a:t>
            </a:fld>
            <a:endParaRPr lang="en-CA"/>
          </a:p>
        </p:txBody>
      </p:sp>
    </p:spTree>
    <p:extLst>
      <p:ext uri="{BB962C8B-B14F-4D97-AF65-F5344CB8AC3E}">
        <p14:creationId xmlns:p14="http://schemas.microsoft.com/office/powerpoint/2010/main" val="380872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Note that the Colombian average maximum is almost 3 times as high as the price of the </a:t>
            </a:r>
            <a:r>
              <a:rPr lang="en-US" sz="1800" b="0" i="0" u="none" strike="noStrike" dirty="0" err="1">
                <a:solidFill>
                  <a:srgbClr val="000000"/>
                </a:solidFill>
                <a:effectLst/>
                <a:latin typeface="Times New Roman" panose="02020603050405020304" pitchFamily="18" charset="0"/>
              </a:rPr>
              <a:t>Robustas_average</a:t>
            </a:r>
            <a:r>
              <a:rPr lang="en-US" sz="1800" b="0" i="0" u="none" strike="noStrike" dirty="0">
                <a:solidFill>
                  <a:srgbClr val="000000"/>
                </a:solidFill>
                <a:effectLst/>
                <a:latin typeface="Times New Roman" panose="02020603050405020304" pitchFamily="18" charset="0"/>
              </a:rPr>
              <a:t>, which is predominantly from Vietnam, the reason is that “</a:t>
            </a:r>
            <a:r>
              <a:rPr lang="en-US" sz="1800" b="0" i="0" u="none" strike="noStrike" dirty="0" err="1">
                <a:solidFill>
                  <a:srgbClr val="000000"/>
                </a:solidFill>
                <a:effectLst/>
                <a:latin typeface="Times New Roman" panose="02020603050405020304" pitchFamily="18" charset="0"/>
              </a:rPr>
              <a:t>Robustas</a:t>
            </a:r>
            <a:r>
              <a:rPr lang="en-US" sz="1800" b="0" i="0" u="none" strike="noStrike" dirty="0">
                <a:solidFill>
                  <a:srgbClr val="000000"/>
                </a:solidFill>
                <a:effectLst/>
                <a:latin typeface="Times New Roman" panose="02020603050405020304" pitchFamily="18" charset="0"/>
              </a:rPr>
              <a:t> has a high caffeine content (2% to 4%), so the flavor is not as pure as Arabica” (Roldan Perez et al., 2009,32).</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 “The Quality of the Robusta produced is uneven because of processing technology, drying equipment and post-harvest technological problems. These cause the coffee beans to have a high humidity level, and not meet the required standard of color, quality, and so on. This is the reason that Vietnam’s coffee price is lower than the world price.” (Roldan Perez et al., 2009,32).</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4</a:t>
            </a:fld>
            <a:endParaRPr lang="en-CA"/>
          </a:p>
        </p:txBody>
      </p:sp>
    </p:spTree>
    <p:extLst>
      <p:ext uri="{BB962C8B-B14F-4D97-AF65-F5344CB8AC3E}">
        <p14:creationId xmlns:p14="http://schemas.microsoft.com/office/powerpoint/2010/main" val="369331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As there are 14 columns in our data set, in order to build a proper model to do regression, there will be a (Significance Level)) SL = 0.05  and obtain the p-values for each of the column using a backward stepwise regression,  and if the p-values for the columns is  &gt; SL, then it will be discarded.</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6</a:t>
            </a:fld>
            <a:endParaRPr lang="en-CA"/>
          </a:p>
        </p:txBody>
      </p:sp>
    </p:spTree>
    <p:extLst>
      <p:ext uri="{BB962C8B-B14F-4D97-AF65-F5344CB8AC3E}">
        <p14:creationId xmlns:p14="http://schemas.microsoft.com/office/powerpoint/2010/main" val="3949769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Can be seen that the best algorithm when having a training set and testing set is Linear regression Normalized followed by SVM Regression Normalized.</a:t>
            </a:r>
          </a:p>
          <a:p>
            <a:endParaRPr lang="en-US" b="0" i="0" dirty="0">
              <a:solidFill>
                <a:srgbClr val="000000"/>
              </a:solidFill>
              <a:effectLst/>
              <a:latin typeface="Helvetica Neue"/>
            </a:endParaRPr>
          </a:p>
          <a:p>
            <a:r>
              <a:rPr lang="en-US" b="0" i="0" dirty="0">
                <a:solidFill>
                  <a:srgbClr val="000000"/>
                </a:solidFill>
                <a:effectLst/>
                <a:latin typeface="Helvetica Neue"/>
              </a:rPr>
              <a:t>Note that SVM Regression and Regression Tree had to be dropped as they both have very high numbers, and once they have been normalized they perform really well, which explains why is good to normalize when doing linear regression problems.</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7</a:t>
            </a:fld>
            <a:endParaRPr lang="en-CA"/>
          </a:p>
        </p:txBody>
      </p:sp>
    </p:spTree>
    <p:extLst>
      <p:ext uri="{BB962C8B-B14F-4D97-AF65-F5344CB8AC3E}">
        <p14:creationId xmlns:p14="http://schemas.microsoft.com/office/powerpoint/2010/main" val="883825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Can be seen that the most effective algorithm when doing Cross Validation, is the algorithm of Linear Regression Normalized, followed by Regression tree Normalized, note that SVM Regression and Regression Tree are very bad when not normalized, but Regression tree becomes really good once has been normalized.</a:t>
            </a:r>
          </a:p>
          <a:p>
            <a:endParaRPr lang="en-US" b="0" i="0" dirty="0">
              <a:solidFill>
                <a:srgbClr val="000000"/>
              </a:solidFill>
              <a:effectLst/>
              <a:latin typeface="Helvetica Neue"/>
            </a:endParaRPr>
          </a:p>
          <a:p>
            <a:r>
              <a:rPr lang="en-US" b="0" i="0" dirty="0">
                <a:solidFill>
                  <a:srgbClr val="000000"/>
                </a:solidFill>
                <a:effectLst/>
                <a:latin typeface="Helvetica Neue"/>
              </a:rPr>
              <a:t>Linear Regression Normalized has the lowest values above all. SVM_Regression, Regression_Tree and Regression_Lasso have been dropped as they are quite high in values and will make disappear the other values on the graph</a:t>
            </a:r>
          </a:p>
          <a:p>
            <a:endParaRPr lang="en-US" b="0" i="0" dirty="0">
              <a:solidFill>
                <a:srgbClr val="000000"/>
              </a:solidFill>
              <a:effectLst/>
              <a:latin typeface="Helvetica Neue"/>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8</a:t>
            </a:fld>
            <a:endParaRPr lang="en-CA"/>
          </a:p>
        </p:txBody>
      </p:sp>
    </p:spTree>
    <p:extLst>
      <p:ext uri="{BB962C8B-B14F-4D97-AF65-F5344CB8AC3E}">
        <p14:creationId xmlns:p14="http://schemas.microsoft.com/office/powerpoint/2010/main" val="3098459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CV</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9</a:t>
            </a:fld>
            <a:endParaRPr lang="en-CA"/>
          </a:p>
        </p:txBody>
      </p:sp>
    </p:spTree>
    <p:extLst>
      <p:ext uri="{BB962C8B-B14F-4D97-AF65-F5344CB8AC3E}">
        <p14:creationId xmlns:p14="http://schemas.microsoft.com/office/powerpoint/2010/main" val="1337623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00000"/>
                </a:solidFill>
                <a:effectLst/>
                <a:latin typeface="Arial" panose="020B0604020202020204" pitchFamily="34" charset="0"/>
              </a:rPr>
              <a:t>Neural network is an exercise that I have done as a personal challenge and to gain knowledge on this interesting topic.</a:t>
            </a:r>
            <a:endParaRPr lang="en-US" b="0" dirty="0">
              <a:effectLst/>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In order to do a neural Network, experts recommend normalizing the data and since it has been normalized then I will use the previously normalized data.</a:t>
            </a:r>
            <a:endParaRPr lang="en-US"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The first step is to obtain the coefficients of the </a:t>
            </a:r>
            <a:r>
              <a:rPr lang="en-US" sz="1800" b="0" i="0" u="none" strike="noStrike" dirty="0" err="1">
                <a:solidFill>
                  <a:srgbClr val="000000"/>
                </a:solidFill>
                <a:effectLst/>
                <a:latin typeface="Arial" panose="020B0604020202020204" pitchFamily="34" charset="0"/>
              </a:rPr>
              <a:t>linear_regression</a:t>
            </a:r>
            <a:r>
              <a:rPr lang="en-US" sz="1800" b="0" i="0" u="none" strike="noStrike" dirty="0">
                <a:solidFill>
                  <a:srgbClr val="000000"/>
                </a:solidFill>
                <a:effectLst/>
                <a:latin typeface="Arial" panose="020B0604020202020204" pitchFamily="34" charset="0"/>
              </a:rPr>
              <a:t> model in this case:</a:t>
            </a:r>
            <a:endParaRPr lang="en-US"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Then the number of input layers is 12 as there are 12 columns in the data set in order to obtain the variable that we need, in this case, is the column </a:t>
            </a:r>
            <a:r>
              <a:rPr lang="en-US" sz="1800" b="0" i="0" u="none" strike="noStrike" dirty="0" err="1">
                <a:solidFill>
                  <a:srgbClr val="000000"/>
                </a:solidFill>
                <a:effectLst/>
                <a:latin typeface="Arial" panose="020B0604020202020204" pitchFamily="34" charset="0"/>
              </a:rPr>
              <a:t>OIC_price</a:t>
            </a:r>
            <a:r>
              <a:rPr lang="en-US" sz="1800" b="0" i="0" u="none" strike="noStrike" dirty="0">
                <a:solidFill>
                  <a:srgbClr val="000000"/>
                </a:solidFill>
                <a:effectLst/>
                <a:latin typeface="Arial" panose="020B0604020202020204" pitchFamily="34" charset="0"/>
              </a:rPr>
              <a:t>, and this is the output layer, or basically what we want to predict.</a:t>
            </a:r>
          </a:p>
          <a:p>
            <a:pPr rtl="0">
              <a:spcBef>
                <a:spcPts val="0"/>
              </a:spcBef>
              <a:spcAft>
                <a:spcPts val="1000"/>
              </a:spcAft>
            </a:pPr>
            <a:endParaRPr lang="en-US" b="0" dirty="0">
              <a:effectLst/>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A dense layer is needed (from all 12 neurons to one neuron, or basically from all 12 columns to the predicted column </a:t>
            </a:r>
            <a:r>
              <a:rPr lang="en-US" sz="1800" b="0" i="0" u="none" strike="noStrike" dirty="0" err="1">
                <a:solidFill>
                  <a:srgbClr val="000000"/>
                </a:solidFill>
                <a:effectLst/>
                <a:latin typeface="Arial" panose="020B0604020202020204" pitchFamily="34" charset="0"/>
              </a:rPr>
              <a:t>OIC_price</a:t>
            </a:r>
            <a:r>
              <a:rPr lang="en-US" sz="1800" b="0" i="0" u="none" strike="noStrike" dirty="0">
                <a:solidFill>
                  <a:srgbClr val="000000"/>
                </a:solidFill>
                <a:effectLst/>
                <a:latin typeface="Arial" panose="020B0604020202020204" pitchFamily="34" charset="0"/>
              </a:rPr>
              <a:t>)</a:t>
            </a:r>
            <a:endParaRPr lang="en-US"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Then I have to build a model for the layers, in this case, the Sequential (a sequence of layers stacked one after another) that is for a neural network that is not advanced.</a:t>
            </a:r>
            <a:endParaRPr lang="en-US"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I have to prepare the model to be trained (this is called a compiler), and I will use an optimizer called Adam, which allows the network to know how to use the bias and weights in an efficient way, so it learns, instead of unlearning ( gets better step by step).</a:t>
            </a:r>
            <a:endParaRPr lang="en-US"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The learning rate is 0.1, which indicates how to adjust the weights and bias (increasing in steps of 0.1)</a:t>
            </a:r>
            <a:endParaRPr lang="en-US"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To train the model, I choose epochs  = 400, this is how many times I want it to loop (1 loop means checking all 272 entries), usually the more epochs the better training but only until a certain point.</a:t>
            </a:r>
            <a:endParaRPr lang="en-US" b="0" dirty="0">
              <a:effectLst/>
            </a:endParaRPr>
          </a:p>
          <a:p>
            <a:br>
              <a:rPr lang="en-US" dirty="0"/>
            </a:b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10</a:t>
            </a:fld>
            <a:endParaRPr lang="en-CA"/>
          </a:p>
        </p:txBody>
      </p:sp>
    </p:spTree>
    <p:extLst>
      <p:ext uri="{BB962C8B-B14F-4D97-AF65-F5344CB8AC3E}">
        <p14:creationId xmlns:p14="http://schemas.microsoft.com/office/powerpoint/2010/main" val="1103742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November 24, 2022</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November 24,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November 24,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November 24,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November 24, 2022</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November 24, 2022</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November 24, 2022</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November 24, 2022</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November 24, 2022</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November 24, 2022</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November 24, 2022</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November 24, 2022</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November 24, 2022</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9.jp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g"/><Relationship Id="rId7"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002" y="396620"/>
            <a:ext cx="3220541" cy="2293825"/>
          </a:xfrm>
        </p:spPr>
        <p:txBody>
          <a:bodyPr/>
          <a:lstStyle/>
          <a:p>
            <a:pPr>
              <a:lnSpc>
                <a:spcPct val="200000"/>
              </a:lnSpc>
            </a:pPr>
            <a:r>
              <a:rPr lang="en-US" sz="1800" b="1" i="0" u="none" strike="noStrike" baseline="0" dirty="0">
                <a:latin typeface="TimesNewRomanPS-BoldMT"/>
              </a:rPr>
              <a:t>EDA and Prediction of International</a:t>
            </a:r>
            <a:br>
              <a:rPr lang="en-US" sz="1800" b="1" i="0" u="none" strike="noStrike" baseline="0" dirty="0">
                <a:latin typeface="TimesNewRomanPS-BoldMT"/>
              </a:rPr>
            </a:br>
            <a:r>
              <a:rPr lang="en-US" sz="1800" b="1" i="0" u="none" strike="noStrike" baseline="0" dirty="0">
                <a:latin typeface="TimesNewRomanPS-BoldMT"/>
              </a:rPr>
              <a:t>Coffee Prices with a Variety of</a:t>
            </a:r>
            <a:br>
              <a:rPr lang="en-US" sz="1800" b="1" i="0" u="none" strike="noStrike" baseline="0" dirty="0">
                <a:latin typeface="TimesNewRomanPS-BoldMT"/>
              </a:rPr>
            </a:br>
            <a:r>
              <a:rPr lang="en-CA" sz="1800" b="1" i="0" u="none" strike="noStrike" baseline="0" dirty="0">
                <a:latin typeface="TimesNewRomanPS-BoldMT"/>
              </a:rPr>
              <a:t>Algorithms of Machine</a:t>
            </a:r>
            <a:endParaRPr lang="en-US" sz="1800" dirty="0"/>
          </a:p>
        </p:txBody>
      </p:sp>
      <p:sp>
        <p:nvSpPr>
          <p:cNvPr id="3" name="Subtitle 2"/>
          <p:cNvSpPr>
            <a:spLocks noGrp="1"/>
          </p:cNvSpPr>
          <p:nvPr>
            <p:ph type="subTitle" idx="1"/>
          </p:nvPr>
        </p:nvSpPr>
        <p:spPr>
          <a:xfrm>
            <a:off x="379002" y="3111763"/>
            <a:ext cx="2146484" cy="634473"/>
          </a:xfrm>
        </p:spPr>
        <p:txBody>
          <a:bodyPr/>
          <a:lstStyle/>
          <a:p>
            <a:r>
              <a:rPr lang="en-CA" sz="1800" b="0" i="0" u="none" strike="noStrike" baseline="0" dirty="0">
                <a:latin typeface="TimesNewRomanPSMT"/>
              </a:rPr>
              <a:t>Simon Atehortua. </a:t>
            </a:r>
          </a:p>
          <a:p>
            <a:r>
              <a:rPr lang="en-CA" sz="1800" b="0" i="0" u="none" strike="noStrike" baseline="0" dirty="0">
                <a:latin typeface="TimesNewRomanPSMT"/>
              </a:rPr>
              <a:t>ID 501094927</a:t>
            </a:r>
            <a:endParaRPr lang="en-US" dirty="0"/>
          </a:p>
        </p:txBody>
      </p:sp>
      <p:sp>
        <p:nvSpPr>
          <p:cNvPr id="4" name="Date Placeholder 4">
            <a:extLst>
              <a:ext uri="{FF2B5EF4-FFF2-40B4-BE49-F238E27FC236}">
                <a16:creationId xmlns:a16="http://schemas.microsoft.com/office/drawing/2014/main" id="{3B4F3091-BA83-1DDB-C06E-FC8CECD64408}"/>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5" name="Slide Number Placeholder 4">
            <a:extLst>
              <a:ext uri="{FF2B5EF4-FFF2-40B4-BE49-F238E27FC236}">
                <a16:creationId xmlns:a16="http://schemas.microsoft.com/office/drawing/2014/main" id="{0580135D-BAE2-2D63-A205-E7AA5F91FD08}"/>
              </a:ext>
            </a:extLst>
          </p:cNvPr>
          <p:cNvSpPr txBox="1">
            <a:spLocks/>
          </p:cNvSpPr>
          <p:nvPr/>
        </p:nvSpPr>
        <p:spPr>
          <a:xfrm>
            <a:off x="8526424" y="6392423"/>
            <a:ext cx="251399" cy="2525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497D35-93D5-5047-9160-8F9C97C9D015}" type="slidenum">
              <a:rPr lang="en-US" sz="800" smtClean="0"/>
              <a:pPr/>
              <a:t>1</a:t>
            </a:fld>
            <a:endParaRPr lang="en-US" sz="800"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304AA5-5758-C1AB-9E3B-93D95992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0BCB4206-1CE7-2A55-3997-CBAEA413EAD7}"/>
              </a:ext>
            </a:extLst>
          </p:cNvPr>
          <p:cNvSpPr txBox="1"/>
          <p:nvPr/>
        </p:nvSpPr>
        <p:spPr>
          <a:xfrm>
            <a:off x="911742" y="280458"/>
            <a:ext cx="7320515" cy="369332"/>
          </a:xfrm>
          <a:prstGeom prst="rect">
            <a:avLst/>
          </a:prstGeom>
          <a:noFill/>
        </p:spPr>
        <p:txBody>
          <a:bodyPr wrap="square">
            <a:spAutoFit/>
          </a:bodyPr>
          <a:lstStyle/>
          <a:p>
            <a:pPr algn="ctr" rtl="0">
              <a:spcBef>
                <a:spcPts val="1500"/>
              </a:spcBef>
              <a:spcAft>
                <a:spcPts val="1000"/>
              </a:spcAft>
            </a:pPr>
            <a:r>
              <a:rPr lang="en-US" b="1" dirty="0">
                <a:solidFill>
                  <a:srgbClr val="000000"/>
                </a:solidFill>
                <a:latin typeface="Arial" panose="020B0604020202020204" pitchFamily="34" charset="0"/>
              </a:rPr>
              <a:t>Neural Network</a:t>
            </a:r>
            <a:endParaRPr lang="en-US" b="1" dirty="0">
              <a:effectLst/>
            </a:endParaRPr>
          </a:p>
        </p:txBody>
      </p:sp>
      <p:sp>
        <p:nvSpPr>
          <p:cNvPr id="11" name="Slide Number Placeholder 4">
            <a:extLst>
              <a:ext uri="{FF2B5EF4-FFF2-40B4-BE49-F238E27FC236}">
                <a16:creationId xmlns:a16="http://schemas.microsoft.com/office/drawing/2014/main" id="{2CC03AF7-CF00-C4B8-FDF6-6C4F5A00A12A}"/>
              </a:ext>
            </a:extLst>
          </p:cNvPr>
          <p:cNvSpPr>
            <a:spLocks noGrp="1"/>
          </p:cNvSpPr>
          <p:nvPr>
            <p:ph type="sldNum" sz="quarter" idx="4"/>
          </p:nvPr>
        </p:nvSpPr>
        <p:spPr>
          <a:xfrm>
            <a:off x="8526424" y="6336135"/>
            <a:ext cx="338902" cy="365125"/>
          </a:xfrm>
        </p:spPr>
        <p:txBody>
          <a:bodyPr/>
          <a:lstStyle/>
          <a:p>
            <a:fld id="{E1497D35-93D5-5047-9160-8F9C97C9D015}" type="slidenum">
              <a:rPr lang="en-US" sz="800" smtClean="0"/>
              <a:pPr/>
              <a:t>10</a:t>
            </a:fld>
            <a:endParaRPr lang="en-US" sz="800" dirty="0"/>
          </a:p>
        </p:txBody>
      </p:sp>
      <p:sp>
        <p:nvSpPr>
          <p:cNvPr id="12" name="Date Placeholder 4">
            <a:extLst>
              <a:ext uri="{FF2B5EF4-FFF2-40B4-BE49-F238E27FC236}">
                <a16:creationId xmlns:a16="http://schemas.microsoft.com/office/drawing/2014/main" id="{8ABD0688-D881-542E-5D78-BE4FFFA8931E}"/>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pic>
        <p:nvPicPr>
          <p:cNvPr id="3" name="Picture 2">
            <a:extLst>
              <a:ext uri="{FF2B5EF4-FFF2-40B4-BE49-F238E27FC236}">
                <a16:creationId xmlns:a16="http://schemas.microsoft.com/office/drawing/2014/main" id="{797E0445-3FBA-1A5A-2BBA-3E6D243C97DE}"/>
              </a:ext>
            </a:extLst>
          </p:cNvPr>
          <p:cNvPicPr>
            <a:picLocks noChangeAspect="1"/>
          </p:cNvPicPr>
          <p:nvPr/>
        </p:nvPicPr>
        <p:blipFill>
          <a:blip r:embed="rId4"/>
          <a:stretch>
            <a:fillRect/>
          </a:stretch>
        </p:blipFill>
        <p:spPr>
          <a:xfrm>
            <a:off x="299479" y="973793"/>
            <a:ext cx="1712201" cy="2439508"/>
          </a:xfrm>
          <a:prstGeom prst="rect">
            <a:avLst/>
          </a:prstGeom>
        </p:spPr>
      </p:pic>
      <p:pic>
        <p:nvPicPr>
          <p:cNvPr id="5" name="Picture 4">
            <a:extLst>
              <a:ext uri="{FF2B5EF4-FFF2-40B4-BE49-F238E27FC236}">
                <a16:creationId xmlns:a16="http://schemas.microsoft.com/office/drawing/2014/main" id="{6A07CCF4-83B9-EF63-ADBB-0E708A982885}"/>
              </a:ext>
            </a:extLst>
          </p:cNvPr>
          <p:cNvPicPr>
            <a:picLocks noChangeAspect="1"/>
          </p:cNvPicPr>
          <p:nvPr/>
        </p:nvPicPr>
        <p:blipFill>
          <a:blip r:embed="rId5"/>
          <a:stretch>
            <a:fillRect/>
          </a:stretch>
        </p:blipFill>
        <p:spPr>
          <a:xfrm>
            <a:off x="1997781" y="1684203"/>
            <a:ext cx="2343477" cy="670666"/>
          </a:xfrm>
          <a:prstGeom prst="rect">
            <a:avLst/>
          </a:prstGeom>
        </p:spPr>
      </p:pic>
      <p:pic>
        <p:nvPicPr>
          <p:cNvPr id="7" name="Picture 6">
            <a:extLst>
              <a:ext uri="{FF2B5EF4-FFF2-40B4-BE49-F238E27FC236}">
                <a16:creationId xmlns:a16="http://schemas.microsoft.com/office/drawing/2014/main" id="{ED4A656F-8408-2742-6A7A-17DC0603C371}"/>
              </a:ext>
            </a:extLst>
          </p:cNvPr>
          <p:cNvPicPr>
            <a:picLocks noChangeAspect="1"/>
          </p:cNvPicPr>
          <p:nvPr/>
        </p:nvPicPr>
        <p:blipFill>
          <a:blip r:embed="rId6"/>
          <a:stretch>
            <a:fillRect/>
          </a:stretch>
        </p:blipFill>
        <p:spPr>
          <a:xfrm>
            <a:off x="4396324" y="1415925"/>
            <a:ext cx="1873702" cy="1820386"/>
          </a:xfrm>
          <a:prstGeom prst="rect">
            <a:avLst/>
          </a:prstGeom>
        </p:spPr>
      </p:pic>
      <p:pic>
        <p:nvPicPr>
          <p:cNvPr id="10" name="Picture 9">
            <a:extLst>
              <a:ext uri="{FF2B5EF4-FFF2-40B4-BE49-F238E27FC236}">
                <a16:creationId xmlns:a16="http://schemas.microsoft.com/office/drawing/2014/main" id="{3EB92C2B-7CC3-2E50-4866-872371804ED3}"/>
              </a:ext>
            </a:extLst>
          </p:cNvPr>
          <p:cNvPicPr>
            <a:picLocks noChangeAspect="1"/>
          </p:cNvPicPr>
          <p:nvPr/>
        </p:nvPicPr>
        <p:blipFill>
          <a:blip r:embed="rId7"/>
          <a:stretch>
            <a:fillRect/>
          </a:stretch>
        </p:blipFill>
        <p:spPr>
          <a:xfrm>
            <a:off x="6380157" y="2019512"/>
            <a:ext cx="1873702" cy="306606"/>
          </a:xfrm>
          <a:prstGeom prst="rect">
            <a:avLst/>
          </a:prstGeom>
        </p:spPr>
      </p:pic>
      <p:pic>
        <p:nvPicPr>
          <p:cNvPr id="15" name="Picture 14">
            <a:extLst>
              <a:ext uri="{FF2B5EF4-FFF2-40B4-BE49-F238E27FC236}">
                <a16:creationId xmlns:a16="http://schemas.microsoft.com/office/drawing/2014/main" id="{90254602-9B95-67B4-7145-927D2D7E35F8}"/>
              </a:ext>
            </a:extLst>
          </p:cNvPr>
          <p:cNvPicPr>
            <a:picLocks noChangeAspect="1"/>
          </p:cNvPicPr>
          <p:nvPr/>
        </p:nvPicPr>
        <p:blipFill>
          <a:blip r:embed="rId8"/>
          <a:stretch>
            <a:fillRect/>
          </a:stretch>
        </p:blipFill>
        <p:spPr>
          <a:xfrm>
            <a:off x="67969" y="3718560"/>
            <a:ext cx="4823296" cy="2296308"/>
          </a:xfrm>
          <a:prstGeom prst="rect">
            <a:avLst/>
          </a:prstGeom>
        </p:spPr>
      </p:pic>
      <p:pic>
        <p:nvPicPr>
          <p:cNvPr id="18" name="Picture 17">
            <a:extLst>
              <a:ext uri="{FF2B5EF4-FFF2-40B4-BE49-F238E27FC236}">
                <a16:creationId xmlns:a16="http://schemas.microsoft.com/office/drawing/2014/main" id="{27792009-A833-BCDF-A2AD-1B3411917CE2}"/>
              </a:ext>
            </a:extLst>
          </p:cNvPr>
          <p:cNvPicPr>
            <a:picLocks noChangeAspect="1"/>
          </p:cNvPicPr>
          <p:nvPr/>
        </p:nvPicPr>
        <p:blipFill>
          <a:blip r:embed="rId9"/>
          <a:stretch>
            <a:fillRect/>
          </a:stretch>
        </p:blipFill>
        <p:spPr>
          <a:xfrm>
            <a:off x="4879430" y="4002446"/>
            <a:ext cx="3962399" cy="1922738"/>
          </a:xfrm>
          <a:prstGeom prst="rect">
            <a:avLst/>
          </a:prstGeom>
        </p:spPr>
      </p:pic>
    </p:spTree>
    <p:extLst>
      <p:ext uri="{BB962C8B-B14F-4D97-AF65-F5344CB8AC3E}">
        <p14:creationId xmlns:p14="http://schemas.microsoft.com/office/powerpoint/2010/main" val="3231228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516C35E-3C87-96CE-053B-0F59EB772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2</a:t>
            </a:fld>
            <a:endParaRPr lang="en-US" sz="800" dirty="0"/>
          </a:p>
        </p:txBody>
      </p:sp>
      <p:sp>
        <p:nvSpPr>
          <p:cNvPr id="9" name="Content Placeholder 8">
            <a:extLst>
              <a:ext uri="{FF2B5EF4-FFF2-40B4-BE49-F238E27FC236}">
                <a16:creationId xmlns:a16="http://schemas.microsoft.com/office/drawing/2014/main" id="{584857C5-7BC4-5B72-D641-1DF7E113A6B1}"/>
              </a:ext>
            </a:extLst>
          </p:cNvPr>
          <p:cNvSpPr>
            <a:spLocks noGrp="1"/>
          </p:cNvSpPr>
          <p:nvPr>
            <p:ph idx="1"/>
          </p:nvPr>
        </p:nvSpPr>
        <p:spPr>
          <a:xfrm>
            <a:off x="207306" y="337608"/>
            <a:ext cx="8444818" cy="4212639"/>
          </a:xfrm>
        </p:spPr>
        <p:txBody>
          <a:bodyPr>
            <a:normAutofit/>
          </a:bodyPr>
          <a:lstStyle/>
          <a:p>
            <a:pPr marL="0" indent="0" algn="ctr">
              <a:buNone/>
            </a:pPr>
            <a:r>
              <a:rPr lang="en-CA" sz="2800" b="1" i="0" u="none" strike="noStrike" baseline="0" dirty="0">
                <a:solidFill>
                  <a:srgbClr val="000000"/>
                </a:solidFill>
                <a:latin typeface="TimesNewRomanPS-BoldMT"/>
              </a:rPr>
              <a:t>Data set from the </a:t>
            </a:r>
            <a:r>
              <a:rPr lang="en-US" sz="2800" b="1" i="0" u="none" strike="noStrike" baseline="0" dirty="0">
                <a:solidFill>
                  <a:srgbClr val="000000"/>
                </a:solidFill>
                <a:latin typeface="TimesNewRomanPS-BoldMT"/>
              </a:rPr>
              <a:t>National Federation of Colombian Coffee Growers website.</a:t>
            </a:r>
          </a:p>
          <a:p>
            <a:pPr marL="0" indent="0" algn="l">
              <a:buNone/>
            </a:pPr>
            <a:r>
              <a:rPr lang="en-CA" sz="1800" b="1" i="0" u="none" strike="noStrike" baseline="0" dirty="0">
                <a:latin typeface="TimesNewRomanPS-BoldMT"/>
              </a:rPr>
              <a:t>GitHub Link</a:t>
            </a:r>
          </a:p>
          <a:p>
            <a:pPr marL="0" indent="0" algn="l">
              <a:buNone/>
            </a:pPr>
            <a:r>
              <a:rPr lang="en-CA" sz="1800" b="0" i="0" u="none" strike="noStrike" baseline="0" dirty="0">
                <a:solidFill>
                  <a:srgbClr val="1155CD"/>
                </a:solidFill>
                <a:latin typeface="TimesNewRomanPSMT"/>
              </a:rPr>
              <a:t>	</a:t>
            </a:r>
            <a:r>
              <a:rPr lang="en-CA" sz="1800" b="0" i="0" u="sng" strike="noStrike" baseline="0" dirty="0">
                <a:solidFill>
                  <a:schemeClr val="accent4">
                    <a:lumMod val="50000"/>
                  </a:schemeClr>
                </a:solidFill>
                <a:latin typeface="TimesNewRomanPSMT"/>
              </a:rPr>
              <a:t>https://github.com/montwa/Ryerson</a:t>
            </a:r>
          </a:p>
          <a:p>
            <a:pPr marL="0" indent="0" algn="l">
              <a:buNone/>
            </a:pPr>
            <a:endParaRPr lang="en-CA" sz="1800" b="1" i="0" u="sng" strike="noStrike" baseline="0" dirty="0">
              <a:solidFill>
                <a:schemeClr val="accent4">
                  <a:lumMod val="50000"/>
                </a:schemeClr>
              </a:solidFill>
              <a:latin typeface="TimesNewRomanPS-BoldMT"/>
            </a:endParaRPr>
          </a:p>
          <a:p>
            <a:pPr marL="0" indent="0" algn="l">
              <a:buNone/>
            </a:pPr>
            <a:r>
              <a:rPr lang="en-CA" sz="1800" b="1" i="0" u="none" strike="noStrike" baseline="0" dirty="0">
                <a:latin typeface="TimesNewRomanPS-BoldMT"/>
              </a:rPr>
              <a:t>Data Set Link</a:t>
            </a:r>
          </a:p>
          <a:p>
            <a:pPr marL="0" indent="0" algn="l">
              <a:buNone/>
            </a:pPr>
            <a:r>
              <a:rPr lang="en-CA" sz="1800" b="0" i="0" u="none" strike="noStrike" baseline="0" dirty="0">
                <a:solidFill>
                  <a:srgbClr val="1155CD"/>
                </a:solidFill>
                <a:latin typeface="TimesNewRomanPSMT"/>
              </a:rPr>
              <a:t>	</a:t>
            </a:r>
            <a:r>
              <a:rPr lang="en-CA" sz="1800" b="0" i="0" u="sng" strike="noStrike" baseline="0" dirty="0">
                <a:solidFill>
                  <a:schemeClr val="accent4">
                    <a:lumMod val="50000"/>
                  </a:schemeClr>
                </a:solidFill>
                <a:latin typeface="TimesNewRomanPSMT"/>
              </a:rPr>
              <a:t>https://federaciondecafeteros.org/app/uploads/2020/01/Precios-%C3%A1rea-y-producci%C3%B3n-de-caf%C3%A9-3.xlsx</a:t>
            </a:r>
          </a:p>
        </p:txBody>
      </p:sp>
      <p:pic>
        <p:nvPicPr>
          <p:cNvPr id="13" name="Picture 12">
            <a:extLst>
              <a:ext uri="{FF2B5EF4-FFF2-40B4-BE49-F238E27FC236}">
                <a16:creationId xmlns:a16="http://schemas.microsoft.com/office/drawing/2014/main" id="{C016F968-1076-53EC-FD23-3D925C2C2B6D}"/>
              </a:ext>
            </a:extLst>
          </p:cNvPr>
          <p:cNvPicPr>
            <a:picLocks noChangeAspect="1"/>
          </p:cNvPicPr>
          <p:nvPr/>
        </p:nvPicPr>
        <p:blipFill>
          <a:blip r:embed="rId4"/>
          <a:stretch>
            <a:fillRect/>
          </a:stretch>
        </p:blipFill>
        <p:spPr>
          <a:xfrm>
            <a:off x="995121" y="3357530"/>
            <a:ext cx="6869188" cy="2291574"/>
          </a:xfrm>
          <a:prstGeom prst="rect">
            <a:avLst/>
          </a:prstGeom>
        </p:spPr>
      </p:pic>
      <p:sp>
        <p:nvSpPr>
          <p:cNvPr id="14" name="Date Placeholder 4">
            <a:extLst>
              <a:ext uri="{FF2B5EF4-FFF2-40B4-BE49-F238E27FC236}">
                <a16:creationId xmlns:a16="http://schemas.microsoft.com/office/drawing/2014/main" id="{A0BE345F-7E51-1B23-7AB1-C2354E48150F}"/>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19" name="TextBox 18">
            <a:extLst>
              <a:ext uri="{FF2B5EF4-FFF2-40B4-BE49-F238E27FC236}">
                <a16:creationId xmlns:a16="http://schemas.microsoft.com/office/drawing/2014/main" id="{AF747EF4-87E6-F3E3-94D8-DAE0A7E4DCF6}"/>
              </a:ext>
            </a:extLst>
          </p:cNvPr>
          <p:cNvSpPr txBox="1"/>
          <p:nvPr/>
        </p:nvSpPr>
        <p:spPr>
          <a:xfrm>
            <a:off x="5386882" y="5772433"/>
            <a:ext cx="2452916" cy="276999"/>
          </a:xfrm>
          <a:prstGeom prst="rect">
            <a:avLst/>
          </a:prstGeom>
          <a:noFill/>
        </p:spPr>
        <p:txBody>
          <a:bodyPr wrap="none" rtlCol="0">
            <a:spAutoFit/>
          </a:bodyPr>
          <a:lstStyle/>
          <a:p>
            <a:r>
              <a:rPr lang="en-CA" sz="1200" b="1" i="0" u="none" strike="noStrike" baseline="0" dirty="0">
                <a:latin typeface="TimesNewRomanPS-BoldMT"/>
              </a:rPr>
              <a:t>Excel Sheet: </a:t>
            </a:r>
            <a:r>
              <a:rPr lang="en-CA" sz="1200" b="0" i="0" u="none" strike="noStrike" baseline="0" dirty="0">
                <a:latin typeface="TimesNewRomanPSMT"/>
              </a:rPr>
              <a:t>6. </a:t>
            </a:r>
            <a:r>
              <a:rPr lang="en-CA" sz="1200" b="0" i="0" u="none" strike="noStrike" baseline="0" dirty="0" err="1">
                <a:latin typeface="TimesNewRomanPSMT"/>
              </a:rPr>
              <a:t>Precio</a:t>
            </a:r>
            <a:r>
              <a:rPr lang="en-CA" sz="1200" b="0" i="0" u="none" strike="noStrike" baseline="0" dirty="0">
                <a:latin typeface="TimesNewRomanPSMT"/>
              </a:rPr>
              <a:t> OIC </a:t>
            </a:r>
            <a:r>
              <a:rPr lang="en-CA" sz="1200" b="0" i="0" u="none" strike="noStrike" baseline="0" dirty="0" err="1">
                <a:latin typeface="TimesNewRomanPSMT"/>
              </a:rPr>
              <a:t>Mensual</a:t>
            </a:r>
            <a:endParaRPr lang="en-CA" sz="1200" dirty="0"/>
          </a:p>
        </p:txBody>
      </p:sp>
    </p:spTree>
    <p:extLst>
      <p:ext uri="{BB962C8B-B14F-4D97-AF65-F5344CB8AC3E}">
        <p14:creationId xmlns:p14="http://schemas.microsoft.com/office/powerpoint/2010/main" val="1361325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2A801404-B0BE-97AC-2276-F2C58A07F4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7614" y="1500188"/>
            <a:ext cx="6857997" cy="3857624"/>
          </a:xfrm>
          <a:prstGeom prst="rect">
            <a:avLst/>
          </a:prstGeom>
        </p:spPr>
      </p:pic>
      <p:sp>
        <p:nvSpPr>
          <p:cNvPr id="14" name="TextBox 13">
            <a:extLst>
              <a:ext uri="{FF2B5EF4-FFF2-40B4-BE49-F238E27FC236}">
                <a16:creationId xmlns:a16="http://schemas.microsoft.com/office/drawing/2014/main" id="{63DE79E1-6747-5E7E-1CF2-D123E57981A9}"/>
              </a:ext>
            </a:extLst>
          </p:cNvPr>
          <p:cNvSpPr txBox="1"/>
          <p:nvPr/>
        </p:nvSpPr>
        <p:spPr>
          <a:xfrm>
            <a:off x="2286000" y="3244334"/>
            <a:ext cx="4572000" cy="369332"/>
          </a:xfrm>
          <a:prstGeom prst="rect">
            <a:avLst/>
          </a:prstGeom>
          <a:noFill/>
        </p:spPr>
        <p:txBody>
          <a:bodyPr wrap="square">
            <a:spAutoFit/>
          </a:bodyPr>
          <a:lstStyle/>
          <a:p>
            <a:endParaRPr lang="en-CA" dirty="0"/>
          </a:p>
        </p:txBody>
      </p:sp>
      <p:pic>
        <p:nvPicPr>
          <p:cNvPr id="18" name="Picture 17">
            <a:extLst>
              <a:ext uri="{FF2B5EF4-FFF2-40B4-BE49-F238E27FC236}">
                <a16:creationId xmlns:a16="http://schemas.microsoft.com/office/drawing/2014/main" id="{5FF4EEE0-46B8-92C6-485B-7EFBF667F1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0"/>
            <a:ext cx="5404256" cy="4044461"/>
          </a:xfrm>
          <a:prstGeom prst="rect">
            <a:avLst/>
          </a:prstGeom>
          <a:noFill/>
        </p:spPr>
      </p:pic>
      <p:pic>
        <p:nvPicPr>
          <p:cNvPr id="20" name="Picture 19">
            <a:extLst>
              <a:ext uri="{FF2B5EF4-FFF2-40B4-BE49-F238E27FC236}">
                <a16:creationId xmlns:a16="http://schemas.microsoft.com/office/drawing/2014/main" id="{7DEEE154-E9D8-2732-A097-D12762E6D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87711" y="3322463"/>
            <a:ext cx="907185" cy="2789067"/>
          </a:xfrm>
          <a:prstGeom prst="rect">
            <a:avLst/>
          </a:prstGeom>
        </p:spPr>
      </p:pic>
      <p:pic>
        <p:nvPicPr>
          <p:cNvPr id="22" name="Picture 21">
            <a:extLst>
              <a:ext uri="{FF2B5EF4-FFF2-40B4-BE49-F238E27FC236}">
                <a16:creationId xmlns:a16="http://schemas.microsoft.com/office/drawing/2014/main" id="{EB1C5350-4956-87E9-909F-470827A667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0841" y="3356219"/>
            <a:ext cx="936721" cy="2755311"/>
          </a:xfrm>
          <a:prstGeom prst="rect">
            <a:avLst/>
          </a:prstGeom>
        </p:spPr>
      </p:pic>
      <p:pic>
        <p:nvPicPr>
          <p:cNvPr id="24" name="Picture 23">
            <a:extLst>
              <a:ext uri="{FF2B5EF4-FFF2-40B4-BE49-F238E27FC236}">
                <a16:creationId xmlns:a16="http://schemas.microsoft.com/office/drawing/2014/main" id="{3BFAFFC8-84A6-D1BF-C91F-C6AA4C7A10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3507" y="3295037"/>
            <a:ext cx="957819" cy="2789067"/>
          </a:xfrm>
          <a:prstGeom prst="rect">
            <a:avLst/>
          </a:prstGeom>
        </p:spPr>
      </p:pic>
      <p:pic>
        <p:nvPicPr>
          <p:cNvPr id="26" name="Picture 25">
            <a:extLst>
              <a:ext uri="{FF2B5EF4-FFF2-40B4-BE49-F238E27FC236}">
                <a16:creationId xmlns:a16="http://schemas.microsoft.com/office/drawing/2014/main" id="{9F0F4176-62C7-9062-2936-16869BE099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1756" y="3349890"/>
            <a:ext cx="890307" cy="2734214"/>
          </a:xfrm>
          <a:prstGeom prst="rect">
            <a:avLst/>
          </a:prstGeom>
        </p:spPr>
      </p:pic>
      <p:sp>
        <p:nvSpPr>
          <p:cNvPr id="27" name="TextBox 26">
            <a:extLst>
              <a:ext uri="{FF2B5EF4-FFF2-40B4-BE49-F238E27FC236}">
                <a16:creationId xmlns:a16="http://schemas.microsoft.com/office/drawing/2014/main" id="{E8F54390-5E5E-B31F-52BA-5FBBE0617121}"/>
              </a:ext>
            </a:extLst>
          </p:cNvPr>
          <p:cNvSpPr txBox="1"/>
          <p:nvPr/>
        </p:nvSpPr>
        <p:spPr>
          <a:xfrm>
            <a:off x="5336305" y="1395046"/>
            <a:ext cx="2217274" cy="369332"/>
          </a:xfrm>
          <a:prstGeom prst="rect">
            <a:avLst/>
          </a:prstGeom>
          <a:noFill/>
        </p:spPr>
        <p:txBody>
          <a:bodyPr wrap="none" rtlCol="0">
            <a:spAutoFit/>
          </a:bodyPr>
          <a:lstStyle/>
          <a:p>
            <a:r>
              <a:rPr lang="en-US" dirty="0"/>
              <a:t>General Methodology</a:t>
            </a:r>
            <a:endParaRPr lang="en-CA" dirty="0"/>
          </a:p>
        </p:txBody>
      </p:sp>
      <p:sp>
        <p:nvSpPr>
          <p:cNvPr id="31" name="Rectangle: Rounded Corners 30">
            <a:extLst>
              <a:ext uri="{FF2B5EF4-FFF2-40B4-BE49-F238E27FC236}">
                <a16:creationId xmlns:a16="http://schemas.microsoft.com/office/drawing/2014/main" id="{F1A4FE45-8363-AE2A-C1A8-3D30F48C6D7C}"/>
              </a:ext>
            </a:extLst>
          </p:cNvPr>
          <p:cNvSpPr/>
          <p:nvPr/>
        </p:nvSpPr>
        <p:spPr>
          <a:xfrm>
            <a:off x="2187712" y="4478214"/>
            <a:ext cx="4484344" cy="53843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ectangle: Rounded Corners 31">
            <a:extLst>
              <a:ext uri="{FF2B5EF4-FFF2-40B4-BE49-F238E27FC236}">
                <a16:creationId xmlns:a16="http://schemas.microsoft.com/office/drawing/2014/main" id="{A5D71115-3323-CE8A-26CD-541252405950}"/>
              </a:ext>
            </a:extLst>
          </p:cNvPr>
          <p:cNvSpPr/>
          <p:nvPr/>
        </p:nvSpPr>
        <p:spPr>
          <a:xfrm>
            <a:off x="2187710" y="3821722"/>
            <a:ext cx="4484344" cy="538437"/>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7C7CFA0A-C27A-8780-E02B-724F81F7E858}"/>
              </a:ext>
            </a:extLst>
          </p:cNvPr>
          <p:cNvSpPr txBox="1"/>
          <p:nvPr/>
        </p:nvSpPr>
        <p:spPr>
          <a:xfrm>
            <a:off x="569131" y="3906274"/>
            <a:ext cx="1518364" cy="369332"/>
          </a:xfrm>
          <a:prstGeom prst="rect">
            <a:avLst/>
          </a:prstGeom>
          <a:noFill/>
        </p:spPr>
        <p:txBody>
          <a:bodyPr wrap="none" rtlCol="0">
            <a:spAutoFit/>
          </a:bodyPr>
          <a:lstStyle/>
          <a:p>
            <a:r>
              <a:rPr lang="en-US" dirty="0">
                <a:solidFill>
                  <a:srgbClr val="00B050"/>
                </a:solidFill>
              </a:rPr>
              <a:t>Normalization</a:t>
            </a:r>
            <a:endParaRPr lang="en-CA" dirty="0">
              <a:solidFill>
                <a:srgbClr val="00B050"/>
              </a:solidFill>
            </a:endParaRPr>
          </a:p>
        </p:txBody>
      </p:sp>
      <p:sp>
        <p:nvSpPr>
          <p:cNvPr id="34" name="TextBox 33">
            <a:extLst>
              <a:ext uri="{FF2B5EF4-FFF2-40B4-BE49-F238E27FC236}">
                <a16:creationId xmlns:a16="http://schemas.microsoft.com/office/drawing/2014/main" id="{5AA69223-8048-A0F0-6056-CEFBE59101AB}"/>
              </a:ext>
            </a:extLst>
          </p:cNvPr>
          <p:cNvSpPr txBox="1"/>
          <p:nvPr/>
        </p:nvSpPr>
        <p:spPr>
          <a:xfrm>
            <a:off x="6858000" y="4302711"/>
            <a:ext cx="1720792" cy="923330"/>
          </a:xfrm>
          <a:prstGeom prst="rect">
            <a:avLst/>
          </a:prstGeom>
          <a:noFill/>
        </p:spPr>
        <p:txBody>
          <a:bodyPr wrap="none" rtlCol="0">
            <a:spAutoFit/>
          </a:bodyPr>
          <a:lstStyle/>
          <a:p>
            <a:pPr algn="ctr"/>
            <a:r>
              <a:rPr lang="en-US" dirty="0">
                <a:solidFill>
                  <a:srgbClr val="FF0000"/>
                </a:solidFill>
              </a:rPr>
              <a:t>Cross-Validation</a:t>
            </a:r>
          </a:p>
          <a:p>
            <a:pPr algn="ctr"/>
            <a:r>
              <a:rPr lang="en-US" dirty="0">
                <a:solidFill>
                  <a:srgbClr val="FF0000"/>
                </a:solidFill>
              </a:rPr>
              <a:t> or </a:t>
            </a:r>
          </a:p>
          <a:p>
            <a:pPr algn="ctr"/>
            <a:r>
              <a:rPr lang="en-US" dirty="0">
                <a:solidFill>
                  <a:srgbClr val="FF0000"/>
                </a:solidFill>
              </a:rPr>
              <a:t>Train, Test, Split</a:t>
            </a:r>
            <a:endParaRPr lang="en-CA" dirty="0">
              <a:solidFill>
                <a:srgbClr val="FF0000"/>
              </a:solidFill>
            </a:endParaRPr>
          </a:p>
        </p:txBody>
      </p:sp>
      <p:sp>
        <p:nvSpPr>
          <p:cNvPr id="37" name="Date Placeholder 4">
            <a:extLst>
              <a:ext uri="{FF2B5EF4-FFF2-40B4-BE49-F238E27FC236}">
                <a16:creationId xmlns:a16="http://schemas.microsoft.com/office/drawing/2014/main" id="{0265070A-6058-8DCC-7D1B-7E9BDEEE4BE6}"/>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39" name="Slide Number Placeholder 4">
            <a:extLst>
              <a:ext uri="{FF2B5EF4-FFF2-40B4-BE49-F238E27FC236}">
                <a16:creationId xmlns:a16="http://schemas.microsoft.com/office/drawing/2014/main" id="{15EEA5C2-4AF9-34EF-B134-1A1D1AFAB5FD}"/>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3</a:t>
            </a:fld>
            <a:endParaRPr lang="en-US" sz="800" dirty="0"/>
          </a:p>
        </p:txBody>
      </p:sp>
    </p:spTree>
    <p:extLst>
      <p:ext uri="{BB962C8B-B14F-4D97-AF65-F5344CB8AC3E}">
        <p14:creationId xmlns:p14="http://schemas.microsoft.com/office/powerpoint/2010/main" val="1835226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A8074CB-5630-E761-BEED-D830EFAFF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extBox 6">
            <a:extLst>
              <a:ext uri="{FF2B5EF4-FFF2-40B4-BE49-F238E27FC236}">
                <a16:creationId xmlns:a16="http://schemas.microsoft.com/office/drawing/2014/main" id="{32C082B7-CA3C-DF28-E0A9-0B21F0507D2D}"/>
              </a:ext>
            </a:extLst>
          </p:cNvPr>
          <p:cNvSpPr txBox="1"/>
          <p:nvPr/>
        </p:nvSpPr>
        <p:spPr>
          <a:xfrm>
            <a:off x="468923" y="703385"/>
            <a:ext cx="2101857" cy="369332"/>
          </a:xfrm>
          <a:prstGeom prst="rect">
            <a:avLst/>
          </a:prstGeom>
          <a:noFill/>
        </p:spPr>
        <p:txBody>
          <a:bodyPr wrap="none" rtlCol="0">
            <a:spAutoFit/>
          </a:bodyPr>
          <a:lstStyle/>
          <a:p>
            <a:r>
              <a:rPr lang="en-US" b="1" dirty="0"/>
              <a:t>Summary Statistics</a:t>
            </a:r>
            <a:endParaRPr lang="en-CA" b="1" dirty="0"/>
          </a:p>
        </p:txBody>
      </p:sp>
      <p:sp>
        <p:nvSpPr>
          <p:cNvPr id="8" name="TextBox 7">
            <a:extLst>
              <a:ext uri="{FF2B5EF4-FFF2-40B4-BE49-F238E27FC236}">
                <a16:creationId xmlns:a16="http://schemas.microsoft.com/office/drawing/2014/main" id="{5286EE3C-D3FE-6112-0B58-2D45242B800F}"/>
              </a:ext>
            </a:extLst>
          </p:cNvPr>
          <p:cNvSpPr txBox="1"/>
          <p:nvPr/>
        </p:nvSpPr>
        <p:spPr>
          <a:xfrm>
            <a:off x="550985" y="1266092"/>
            <a:ext cx="4198714" cy="774571"/>
          </a:xfrm>
          <a:prstGeom prst="rect">
            <a:avLst/>
          </a:prstGeom>
          <a:noFill/>
        </p:spPr>
        <p:txBody>
          <a:bodyPr wrap="none" rtlCol="0">
            <a:spAutoFit/>
          </a:bodyPr>
          <a:lstStyle/>
          <a:p>
            <a:pPr rtl="0">
              <a:spcBef>
                <a:spcPts val="0"/>
              </a:spcBef>
              <a:spcAft>
                <a:spcPts val="1000"/>
              </a:spcAft>
            </a:pPr>
            <a:r>
              <a:rPr lang="en-US" sz="1800" b="0" i="0" u="none" strike="noStrike" dirty="0">
                <a:solidFill>
                  <a:srgbClr val="000000"/>
                </a:solidFill>
                <a:effectLst/>
                <a:latin typeface="Times New Roman" panose="02020603050405020304" pitchFamily="18" charset="0"/>
              </a:rPr>
              <a:t>There are 272 rows </a:t>
            </a:r>
            <a:endParaRPr lang="en-US" b="0" dirty="0">
              <a:effectLst/>
            </a:endParaRPr>
          </a:p>
          <a:p>
            <a:pPr rtl="0">
              <a:spcBef>
                <a:spcPts val="0"/>
              </a:spcBef>
              <a:spcAft>
                <a:spcPts val="1000"/>
              </a:spcAft>
            </a:pPr>
            <a:r>
              <a:rPr lang="en-US" sz="1800" b="0" i="0" u="none" strike="noStrike" dirty="0">
                <a:solidFill>
                  <a:srgbClr val="000000"/>
                </a:solidFill>
                <a:effectLst/>
                <a:latin typeface="Times New Roman" panose="02020603050405020304" pitchFamily="18" charset="0"/>
              </a:rPr>
              <a:t>The data does not have NA’s or empty cells</a:t>
            </a:r>
            <a:endParaRPr lang="en-US" b="0" dirty="0">
              <a:effectLst/>
            </a:endParaRPr>
          </a:p>
        </p:txBody>
      </p:sp>
      <p:graphicFrame>
        <p:nvGraphicFramePr>
          <p:cNvPr id="10" name="Table 9">
            <a:extLst>
              <a:ext uri="{FF2B5EF4-FFF2-40B4-BE49-F238E27FC236}">
                <a16:creationId xmlns:a16="http://schemas.microsoft.com/office/drawing/2014/main" id="{A9A7E4D5-B16A-DCA2-673A-937F8348344B}"/>
              </a:ext>
            </a:extLst>
          </p:cNvPr>
          <p:cNvGraphicFramePr>
            <a:graphicFrameLocks noGrp="1"/>
          </p:cNvGraphicFramePr>
          <p:nvPr>
            <p:extLst>
              <p:ext uri="{D42A27DB-BD31-4B8C-83A1-F6EECF244321}">
                <p14:modId xmlns:p14="http://schemas.microsoft.com/office/powerpoint/2010/main" val="1257910555"/>
              </p:ext>
            </p:extLst>
          </p:nvPr>
        </p:nvGraphicFramePr>
        <p:xfrm>
          <a:off x="668221" y="2145272"/>
          <a:ext cx="6248887" cy="3241040"/>
        </p:xfrm>
        <a:graphic>
          <a:graphicData uri="http://schemas.openxmlformats.org/drawingml/2006/table">
            <a:tbl>
              <a:tblPr/>
              <a:tblGrid>
                <a:gridCol w="1085016">
                  <a:extLst>
                    <a:ext uri="{9D8B030D-6E8A-4147-A177-3AD203B41FA5}">
                      <a16:colId xmlns:a16="http://schemas.microsoft.com/office/drawing/2014/main" val="4168379414"/>
                    </a:ext>
                  </a:extLst>
                </a:gridCol>
                <a:gridCol w="462136">
                  <a:extLst>
                    <a:ext uri="{9D8B030D-6E8A-4147-A177-3AD203B41FA5}">
                      <a16:colId xmlns:a16="http://schemas.microsoft.com/office/drawing/2014/main" val="2970681676"/>
                    </a:ext>
                  </a:extLst>
                </a:gridCol>
                <a:gridCol w="773576">
                  <a:extLst>
                    <a:ext uri="{9D8B030D-6E8A-4147-A177-3AD203B41FA5}">
                      <a16:colId xmlns:a16="http://schemas.microsoft.com/office/drawing/2014/main" val="422448825"/>
                    </a:ext>
                  </a:extLst>
                </a:gridCol>
                <a:gridCol w="663065">
                  <a:extLst>
                    <a:ext uri="{9D8B030D-6E8A-4147-A177-3AD203B41FA5}">
                      <a16:colId xmlns:a16="http://schemas.microsoft.com/office/drawing/2014/main" val="1046050644"/>
                    </a:ext>
                  </a:extLst>
                </a:gridCol>
                <a:gridCol w="421951">
                  <a:extLst>
                    <a:ext uri="{9D8B030D-6E8A-4147-A177-3AD203B41FA5}">
                      <a16:colId xmlns:a16="http://schemas.microsoft.com/office/drawing/2014/main" val="2803252484"/>
                    </a:ext>
                  </a:extLst>
                </a:gridCol>
                <a:gridCol w="663065">
                  <a:extLst>
                    <a:ext uri="{9D8B030D-6E8A-4147-A177-3AD203B41FA5}">
                      <a16:colId xmlns:a16="http://schemas.microsoft.com/office/drawing/2014/main" val="2737203833"/>
                    </a:ext>
                  </a:extLst>
                </a:gridCol>
                <a:gridCol w="753483">
                  <a:extLst>
                    <a:ext uri="{9D8B030D-6E8A-4147-A177-3AD203B41FA5}">
                      <a16:colId xmlns:a16="http://schemas.microsoft.com/office/drawing/2014/main" val="760463159"/>
                    </a:ext>
                  </a:extLst>
                </a:gridCol>
                <a:gridCol w="743437">
                  <a:extLst>
                    <a:ext uri="{9D8B030D-6E8A-4147-A177-3AD203B41FA5}">
                      <a16:colId xmlns:a16="http://schemas.microsoft.com/office/drawing/2014/main" val="365495216"/>
                    </a:ext>
                  </a:extLst>
                </a:gridCol>
                <a:gridCol w="683158">
                  <a:extLst>
                    <a:ext uri="{9D8B030D-6E8A-4147-A177-3AD203B41FA5}">
                      <a16:colId xmlns:a16="http://schemas.microsoft.com/office/drawing/2014/main" val="635520682"/>
                    </a:ext>
                  </a:extLst>
                </a:gridCol>
              </a:tblGrid>
              <a:tr h="200025">
                <a:tc>
                  <a:txBody>
                    <a:bodyPr/>
                    <a:lstStyle/>
                    <a:p>
                      <a:pPr fontAlgn="b"/>
                      <a:br>
                        <a:rPr lang="en-CA">
                          <a:effectLst/>
                        </a:rPr>
                      </a:b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count</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mean</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std</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min</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25%</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50%</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75%</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dirty="0">
                          <a:solidFill>
                            <a:srgbClr val="000000"/>
                          </a:solidFill>
                          <a:effectLst/>
                          <a:latin typeface="Times New Roman" panose="02020603050405020304" pitchFamily="18" charset="0"/>
                        </a:rPr>
                        <a:t>Max</a:t>
                      </a:r>
                      <a:endParaRPr lang="en-CA" dirty="0">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668856"/>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OIC_price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113.633237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43.687941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41.17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88.5475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113.155682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133.130252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dirty="0">
                          <a:solidFill>
                            <a:srgbClr val="000000"/>
                          </a:solidFill>
                          <a:effectLst/>
                          <a:latin typeface="Times New Roman" panose="02020603050405020304" pitchFamily="18" charset="0"/>
                        </a:rPr>
                        <a:t>231.24</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3001647140"/>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Colombia_ny</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153.333888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62.437782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58.92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112.94</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144.413636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182.577237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dirty="0">
                          <a:solidFill>
                            <a:srgbClr val="000000"/>
                          </a:solidFill>
                          <a:effectLst/>
                          <a:latin typeface="Times New Roman" panose="02020603050405020304" pitchFamily="18" charset="0"/>
                        </a:rPr>
                        <a:t>319.63375</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0698380"/>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Colombia_europe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148.409523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59.732402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57.72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111.6975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141.123636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178.760455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dirty="0">
                          <a:solidFill>
                            <a:srgbClr val="000000"/>
                          </a:solidFill>
                          <a:effectLst/>
                          <a:latin typeface="Times New Roman" panose="02020603050405020304" pitchFamily="18" charset="0"/>
                        </a:rPr>
                        <a:t>311.45</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6194076"/>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Colombia_average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151.222932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61.156478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58.1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112.67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143.529552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179.0225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312.95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2195885"/>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Other_ny</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145.099616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58.41441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51.95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108.72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141.896818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169.232857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303.59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312818952"/>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Other_europe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143.098234</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55.916915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55.76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110.295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138.104348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165.942045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297.22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387196"/>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Other_average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143.96633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56.927377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54.28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109.7125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140.704773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166.686126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300.12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1035752774"/>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Brazil_ny</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118.365112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49.732689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37.67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94.405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111.98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132.726023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271.39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5988193"/>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Brazil_europe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123.408718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51.170812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38.71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96.056883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117.983409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143.199599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273.43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852747987"/>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Brazil_average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121.959193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50.984818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38.63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95.605714</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116.833333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140.72888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273.4</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701146"/>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Robustas_ny</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79.670588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28.448193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21.25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57.895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84.680554</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103.530147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126.3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644027284"/>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Robustas_europe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74.456376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26.5673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22.79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54.765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78.150682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97.329432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121.3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78941"/>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Robustas_average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75.376692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26.767165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22.81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55.3475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79.203636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98.367841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dirty="0">
                          <a:solidFill>
                            <a:srgbClr val="000000"/>
                          </a:solidFill>
                          <a:effectLst/>
                          <a:latin typeface="Times New Roman" panose="02020603050405020304" pitchFamily="18" charset="0"/>
                        </a:rPr>
                        <a:t>121.98</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1625673914"/>
                  </a:ext>
                </a:extLst>
              </a:tr>
            </a:tbl>
          </a:graphicData>
        </a:graphic>
      </p:graphicFrame>
      <p:sp>
        <p:nvSpPr>
          <p:cNvPr id="12" name="Oval 11">
            <a:extLst>
              <a:ext uri="{FF2B5EF4-FFF2-40B4-BE49-F238E27FC236}">
                <a16:creationId xmlns:a16="http://schemas.microsoft.com/office/drawing/2014/main" id="{9265E3E0-39A3-2230-E7E8-1A8B5B807DBF}"/>
              </a:ext>
            </a:extLst>
          </p:cNvPr>
          <p:cNvSpPr/>
          <p:nvPr/>
        </p:nvSpPr>
        <p:spPr>
          <a:xfrm>
            <a:off x="6339840" y="3338062"/>
            <a:ext cx="461553" cy="232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DB865533-8B44-636D-5D6D-4B36EF5CF59A}"/>
              </a:ext>
            </a:extLst>
          </p:cNvPr>
          <p:cNvSpPr/>
          <p:nvPr/>
        </p:nvSpPr>
        <p:spPr>
          <a:xfrm>
            <a:off x="6339840" y="5162568"/>
            <a:ext cx="461553" cy="23245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Slide Number Placeholder 4">
            <a:extLst>
              <a:ext uri="{FF2B5EF4-FFF2-40B4-BE49-F238E27FC236}">
                <a16:creationId xmlns:a16="http://schemas.microsoft.com/office/drawing/2014/main" id="{85AE6920-055D-BBD2-2DF5-43BE627576AD}"/>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4</a:t>
            </a:fld>
            <a:endParaRPr lang="en-US" sz="800" dirty="0"/>
          </a:p>
        </p:txBody>
      </p:sp>
      <p:sp>
        <p:nvSpPr>
          <p:cNvPr id="15" name="Date Placeholder 4">
            <a:extLst>
              <a:ext uri="{FF2B5EF4-FFF2-40B4-BE49-F238E27FC236}">
                <a16:creationId xmlns:a16="http://schemas.microsoft.com/office/drawing/2014/main" id="{26A8C1D8-DE1E-35BD-A744-0491969AE22B}"/>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Tree>
    <p:extLst>
      <p:ext uri="{BB962C8B-B14F-4D97-AF65-F5344CB8AC3E}">
        <p14:creationId xmlns:p14="http://schemas.microsoft.com/office/powerpoint/2010/main" val="725469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3C6C64-8BB5-E449-E0F7-BBD2CAE378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787614" y="1500188"/>
            <a:ext cx="6857997" cy="3857624"/>
          </a:xfrm>
          <a:prstGeom prst="rect">
            <a:avLst/>
          </a:prstGeom>
        </p:spPr>
      </p:pic>
      <p:pic>
        <p:nvPicPr>
          <p:cNvPr id="6" name="Picture 5">
            <a:extLst>
              <a:ext uri="{FF2B5EF4-FFF2-40B4-BE49-F238E27FC236}">
                <a16:creationId xmlns:a16="http://schemas.microsoft.com/office/drawing/2014/main" id="{43C4D276-52B0-9575-3C24-380E8CD46296}"/>
              </a:ext>
            </a:extLst>
          </p:cNvPr>
          <p:cNvPicPr>
            <a:picLocks noChangeAspect="1"/>
          </p:cNvPicPr>
          <p:nvPr/>
        </p:nvPicPr>
        <p:blipFill>
          <a:blip r:embed="rId3"/>
          <a:stretch>
            <a:fillRect/>
          </a:stretch>
        </p:blipFill>
        <p:spPr>
          <a:xfrm>
            <a:off x="0" y="69672"/>
            <a:ext cx="6315956" cy="4096322"/>
          </a:xfrm>
          <a:prstGeom prst="rect">
            <a:avLst/>
          </a:prstGeom>
        </p:spPr>
      </p:pic>
      <p:sp>
        <p:nvSpPr>
          <p:cNvPr id="7" name="TextBox 6">
            <a:extLst>
              <a:ext uri="{FF2B5EF4-FFF2-40B4-BE49-F238E27FC236}">
                <a16:creationId xmlns:a16="http://schemas.microsoft.com/office/drawing/2014/main" id="{54AA9379-4E52-539A-40D5-57C60FF95B71}"/>
              </a:ext>
            </a:extLst>
          </p:cNvPr>
          <p:cNvSpPr txBox="1"/>
          <p:nvPr/>
        </p:nvSpPr>
        <p:spPr>
          <a:xfrm>
            <a:off x="4950868" y="1776549"/>
            <a:ext cx="3525324" cy="369332"/>
          </a:xfrm>
          <a:prstGeom prst="rect">
            <a:avLst/>
          </a:prstGeom>
          <a:noFill/>
        </p:spPr>
        <p:txBody>
          <a:bodyPr wrap="none" rtlCol="0">
            <a:spAutoFit/>
          </a:bodyPr>
          <a:lstStyle/>
          <a:p>
            <a:r>
              <a:rPr lang="en-CA" sz="1800" b="1" i="0" u="none" strike="noStrike" dirty="0">
                <a:solidFill>
                  <a:srgbClr val="000000"/>
                </a:solidFill>
                <a:effectLst/>
                <a:latin typeface="Times New Roman" panose="02020603050405020304" pitchFamily="18" charset="0"/>
              </a:rPr>
              <a:t>Coffee averages price distribution</a:t>
            </a:r>
            <a:endParaRPr lang="en-CA" dirty="0"/>
          </a:p>
        </p:txBody>
      </p:sp>
      <p:sp>
        <p:nvSpPr>
          <p:cNvPr id="8" name="TextBox 7">
            <a:extLst>
              <a:ext uri="{FF2B5EF4-FFF2-40B4-BE49-F238E27FC236}">
                <a16:creationId xmlns:a16="http://schemas.microsoft.com/office/drawing/2014/main" id="{EA40E206-28FD-1463-E2D3-EFBA8CD8AFBD}"/>
              </a:ext>
            </a:extLst>
          </p:cNvPr>
          <p:cNvSpPr txBox="1"/>
          <p:nvPr/>
        </p:nvSpPr>
        <p:spPr>
          <a:xfrm>
            <a:off x="374469" y="4397829"/>
            <a:ext cx="8177495" cy="830997"/>
          </a:xfrm>
          <a:prstGeom prst="rect">
            <a:avLst/>
          </a:prstGeom>
          <a:noFill/>
        </p:spPr>
        <p:txBody>
          <a:bodyPr wrap="none" rtlCol="0">
            <a:spAutoFit/>
          </a:bodyPr>
          <a:lstStyle/>
          <a:p>
            <a:r>
              <a:rPr lang="en-US" sz="1200" b="0" i="0" u="none" strike="noStrike" dirty="0">
                <a:solidFill>
                  <a:srgbClr val="000000"/>
                </a:solidFill>
                <a:effectLst/>
                <a:latin typeface="Times New Roman" panose="02020603050405020304" pitchFamily="18" charset="0"/>
              </a:rPr>
              <a:t>“The daily price increased by over 50% between 30 January and 10 March, as the ongoing drought in Brazil </a:t>
            </a:r>
          </a:p>
          <a:p>
            <a:r>
              <a:rPr lang="en-US" sz="1200" b="0" i="0" u="none" strike="noStrike" dirty="0">
                <a:solidFill>
                  <a:srgbClr val="000000"/>
                </a:solidFill>
                <a:effectLst/>
                <a:latin typeface="Times New Roman" panose="02020603050405020304" pitchFamily="18" charset="0"/>
              </a:rPr>
              <a:t>and uncertainty over the 2014/15 crop put upward pressure on prices” (ICO.ORG, 2014), this is particularly important </a:t>
            </a:r>
          </a:p>
          <a:p>
            <a:r>
              <a:rPr lang="en-US" sz="1200" b="0" i="0" u="none" strike="noStrike" dirty="0">
                <a:solidFill>
                  <a:srgbClr val="000000"/>
                </a:solidFill>
                <a:effectLst/>
                <a:latin typeface="Times New Roman" panose="02020603050405020304" pitchFamily="18" charset="0"/>
              </a:rPr>
              <a:t>due that January 2014 was one of the hottest months in “Brazil, which produces nearly 40% of the world’s coffee” (Wile, 2014),  </a:t>
            </a:r>
          </a:p>
          <a:p>
            <a:r>
              <a:rPr lang="en-US" sz="1200" b="0" i="0" u="none" strike="noStrike" dirty="0">
                <a:solidFill>
                  <a:srgbClr val="000000"/>
                </a:solidFill>
                <a:effectLst/>
                <a:latin typeface="Times New Roman" panose="02020603050405020304" pitchFamily="18" charset="0"/>
              </a:rPr>
              <a:t>and lots of the crops were lost on this year</a:t>
            </a:r>
            <a:endParaRPr lang="en-CA" sz="1200" dirty="0"/>
          </a:p>
        </p:txBody>
      </p:sp>
      <p:sp>
        <p:nvSpPr>
          <p:cNvPr id="9" name="Slide Number Placeholder 4">
            <a:extLst>
              <a:ext uri="{FF2B5EF4-FFF2-40B4-BE49-F238E27FC236}">
                <a16:creationId xmlns:a16="http://schemas.microsoft.com/office/drawing/2014/main" id="{FEF64370-12C6-C53A-81C0-38D8CCB02DF2}"/>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5</a:t>
            </a:fld>
            <a:endParaRPr lang="en-US" sz="800" dirty="0"/>
          </a:p>
        </p:txBody>
      </p:sp>
      <p:sp>
        <p:nvSpPr>
          <p:cNvPr id="10" name="Date Placeholder 4">
            <a:extLst>
              <a:ext uri="{FF2B5EF4-FFF2-40B4-BE49-F238E27FC236}">
                <a16:creationId xmlns:a16="http://schemas.microsoft.com/office/drawing/2014/main" id="{AC7A48C4-2F24-5700-3285-DD9088C00EC3}"/>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Tree>
    <p:extLst>
      <p:ext uri="{BB962C8B-B14F-4D97-AF65-F5344CB8AC3E}">
        <p14:creationId xmlns:p14="http://schemas.microsoft.com/office/powerpoint/2010/main" val="2026625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F052758-88AF-BE32-EBFD-2F685DBF5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extBox 6">
            <a:extLst>
              <a:ext uri="{FF2B5EF4-FFF2-40B4-BE49-F238E27FC236}">
                <a16:creationId xmlns:a16="http://schemas.microsoft.com/office/drawing/2014/main" id="{7EBDDA2D-63B5-C36A-2334-B463F561C7EC}"/>
              </a:ext>
            </a:extLst>
          </p:cNvPr>
          <p:cNvSpPr txBox="1"/>
          <p:nvPr/>
        </p:nvSpPr>
        <p:spPr>
          <a:xfrm>
            <a:off x="383177" y="574766"/>
            <a:ext cx="5278048" cy="369332"/>
          </a:xfrm>
          <a:prstGeom prst="rect">
            <a:avLst/>
          </a:prstGeom>
          <a:noFill/>
        </p:spPr>
        <p:txBody>
          <a:bodyPr wrap="none" rtlCol="0">
            <a:spAutoFit/>
          </a:bodyPr>
          <a:lstStyle/>
          <a:p>
            <a:r>
              <a:rPr lang="en-US" sz="1800" b="1" i="0" u="none" strike="noStrike" dirty="0">
                <a:solidFill>
                  <a:srgbClr val="000000"/>
                </a:solidFill>
                <a:effectLst/>
                <a:latin typeface="Times New Roman" panose="02020603050405020304" pitchFamily="18" charset="0"/>
              </a:rPr>
              <a:t>Features Selection and Backward Pairwise Relation</a:t>
            </a:r>
            <a:endParaRPr lang="en-CA" dirty="0"/>
          </a:p>
        </p:txBody>
      </p:sp>
      <p:pic>
        <p:nvPicPr>
          <p:cNvPr id="9" name="Picture 8">
            <a:extLst>
              <a:ext uri="{FF2B5EF4-FFF2-40B4-BE49-F238E27FC236}">
                <a16:creationId xmlns:a16="http://schemas.microsoft.com/office/drawing/2014/main" id="{E16415AC-05C3-30C8-9EC9-FD96C6AF88FE}"/>
              </a:ext>
            </a:extLst>
          </p:cNvPr>
          <p:cNvPicPr>
            <a:picLocks noChangeAspect="1"/>
          </p:cNvPicPr>
          <p:nvPr/>
        </p:nvPicPr>
        <p:blipFill>
          <a:blip r:embed="rId4"/>
          <a:stretch>
            <a:fillRect/>
          </a:stretch>
        </p:blipFill>
        <p:spPr>
          <a:xfrm>
            <a:off x="1323707" y="2057968"/>
            <a:ext cx="5973009" cy="1609950"/>
          </a:xfrm>
          <a:prstGeom prst="rect">
            <a:avLst/>
          </a:prstGeom>
        </p:spPr>
      </p:pic>
      <p:sp>
        <p:nvSpPr>
          <p:cNvPr id="10" name="TextBox 9">
            <a:extLst>
              <a:ext uri="{FF2B5EF4-FFF2-40B4-BE49-F238E27FC236}">
                <a16:creationId xmlns:a16="http://schemas.microsoft.com/office/drawing/2014/main" id="{59AFE0BD-9903-176B-23AD-143F018571B2}"/>
              </a:ext>
            </a:extLst>
          </p:cNvPr>
          <p:cNvSpPr txBox="1"/>
          <p:nvPr/>
        </p:nvSpPr>
        <p:spPr>
          <a:xfrm>
            <a:off x="513806" y="1158240"/>
            <a:ext cx="7087197" cy="646331"/>
          </a:xfrm>
          <a:prstGeom prst="rect">
            <a:avLst/>
          </a:prstGeom>
          <a:noFill/>
        </p:spPr>
        <p:txBody>
          <a:bodyPr wrap="none" rtlCol="0">
            <a:spAutoFit/>
          </a:bodyPr>
          <a:lstStyle/>
          <a:p>
            <a:r>
              <a:rPr lang="en-US" sz="1200" b="0" i="0" u="none" strike="noStrike" dirty="0">
                <a:solidFill>
                  <a:srgbClr val="000000"/>
                </a:solidFill>
                <a:effectLst/>
                <a:latin typeface="Times New Roman" panose="02020603050405020304" pitchFamily="18" charset="0"/>
              </a:rPr>
              <a:t>SL = 0.05 </a:t>
            </a:r>
          </a:p>
          <a:p>
            <a:r>
              <a:rPr lang="en-US" sz="1200" b="0" i="0" u="none" strike="noStrike" dirty="0">
                <a:solidFill>
                  <a:srgbClr val="000000"/>
                </a:solidFill>
                <a:effectLst/>
                <a:latin typeface="Times New Roman" panose="02020603050405020304" pitchFamily="18" charset="0"/>
              </a:rPr>
              <a:t>P-val</a:t>
            </a:r>
            <a:r>
              <a:rPr lang="en-US" sz="1200" dirty="0">
                <a:solidFill>
                  <a:srgbClr val="000000"/>
                </a:solidFill>
                <a:latin typeface="Times New Roman" panose="02020603050405020304" pitchFamily="18" charset="0"/>
              </a:rPr>
              <a:t>ue  &lt;  SL</a:t>
            </a:r>
            <a:endParaRPr lang="en-US" sz="1200" b="0" i="0" u="none" strike="noStrike" dirty="0">
              <a:solidFill>
                <a:srgbClr val="000000"/>
              </a:solidFill>
              <a:effectLst/>
              <a:latin typeface="Times New Roman" panose="02020603050405020304" pitchFamily="18" charset="0"/>
            </a:endParaRPr>
          </a:p>
          <a:p>
            <a:r>
              <a:rPr lang="en-US" sz="1200" b="0" i="0" u="none" strike="noStrike" dirty="0">
                <a:solidFill>
                  <a:srgbClr val="000000"/>
                </a:solidFill>
                <a:effectLst/>
                <a:latin typeface="Times New Roman" panose="02020603050405020304" pitchFamily="18" charset="0"/>
              </a:rPr>
              <a:t>The model is completed, keeping all the columns with the exemption of Columns: Other_average and </a:t>
            </a:r>
            <a:r>
              <a:rPr lang="en-US" sz="1200" b="0" i="0" u="none" strike="noStrike" dirty="0" err="1">
                <a:solidFill>
                  <a:srgbClr val="000000"/>
                </a:solidFill>
                <a:effectLst/>
                <a:latin typeface="Times New Roman" panose="02020603050405020304" pitchFamily="18" charset="0"/>
              </a:rPr>
              <a:t>Other_ny</a:t>
            </a:r>
            <a:endParaRPr lang="en-CA" sz="1200" dirty="0"/>
          </a:p>
        </p:txBody>
      </p:sp>
      <p:sp>
        <p:nvSpPr>
          <p:cNvPr id="11" name="Slide Number Placeholder 4">
            <a:extLst>
              <a:ext uri="{FF2B5EF4-FFF2-40B4-BE49-F238E27FC236}">
                <a16:creationId xmlns:a16="http://schemas.microsoft.com/office/drawing/2014/main" id="{A373B608-8841-23BC-5C8F-82FA6C8ABACD}"/>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6</a:t>
            </a:fld>
            <a:endParaRPr lang="en-US" sz="800" dirty="0"/>
          </a:p>
        </p:txBody>
      </p:sp>
      <p:sp>
        <p:nvSpPr>
          <p:cNvPr id="12" name="Date Placeholder 4">
            <a:extLst>
              <a:ext uri="{FF2B5EF4-FFF2-40B4-BE49-F238E27FC236}">
                <a16:creationId xmlns:a16="http://schemas.microsoft.com/office/drawing/2014/main" id="{77DBAF22-F943-5E4D-AF74-2B80D8CC3D00}"/>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Tree>
    <p:extLst>
      <p:ext uri="{BB962C8B-B14F-4D97-AF65-F5344CB8AC3E}">
        <p14:creationId xmlns:p14="http://schemas.microsoft.com/office/powerpoint/2010/main" val="26285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304AA5-5758-C1AB-9E3B-93D95992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0BCB4206-1CE7-2A55-3997-CBAEA413EAD7}"/>
              </a:ext>
            </a:extLst>
          </p:cNvPr>
          <p:cNvSpPr txBox="1"/>
          <p:nvPr/>
        </p:nvSpPr>
        <p:spPr>
          <a:xfrm>
            <a:off x="911742" y="280458"/>
            <a:ext cx="7320515" cy="369332"/>
          </a:xfrm>
          <a:prstGeom prst="rect">
            <a:avLst/>
          </a:prstGeom>
          <a:noFill/>
        </p:spPr>
        <p:txBody>
          <a:bodyPr wrap="square">
            <a:spAutoFit/>
          </a:bodyPr>
          <a:lstStyle/>
          <a:p>
            <a:pPr algn="ctr" rtl="0">
              <a:spcBef>
                <a:spcPts val="1500"/>
              </a:spcBef>
              <a:spcAft>
                <a:spcPts val="1000"/>
              </a:spcAft>
            </a:pPr>
            <a:r>
              <a:rPr lang="en-US" sz="1800" b="1" i="0" u="none" strike="noStrike" dirty="0">
                <a:solidFill>
                  <a:srgbClr val="000000"/>
                </a:solidFill>
                <a:effectLst/>
                <a:latin typeface="Arial" panose="020B0604020202020204" pitchFamily="34" charset="0"/>
              </a:rPr>
              <a:t> Normalized and Not Normalized on Train and Test Set</a:t>
            </a:r>
            <a:endParaRPr lang="en-US" b="1" dirty="0">
              <a:effectLst/>
            </a:endParaRPr>
          </a:p>
        </p:txBody>
      </p:sp>
      <p:sp>
        <p:nvSpPr>
          <p:cNvPr id="11" name="Slide Number Placeholder 4">
            <a:extLst>
              <a:ext uri="{FF2B5EF4-FFF2-40B4-BE49-F238E27FC236}">
                <a16:creationId xmlns:a16="http://schemas.microsoft.com/office/drawing/2014/main" id="{2CC03AF7-CF00-C4B8-FDF6-6C4F5A00A12A}"/>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7</a:t>
            </a:fld>
            <a:endParaRPr lang="en-US" sz="800" dirty="0"/>
          </a:p>
        </p:txBody>
      </p:sp>
      <p:sp>
        <p:nvSpPr>
          <p:cNvPr id="12" name="Date Placeholder 4">
            <a:extLst>
              <a:ext uri="{FF2B5EF4-FFF2-40B4-BE49-F238E27FC236}">
                <a16:creationId xmlns:a16="http://schemas.microsoft.com/office/drawing/2014/main" id="{8ABD0688-D881-542E-5D78-BE4FFFA8931E}"/>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14" name="TextBox 13">
            <a:extLst>
              <a:ext uri="{FF2B5EF4-FFF2-40B4-BE49-F238E27FC236}">
                <a16:creationId xmlns:a16="http://schemas.microsoft.com/office/drawing/2014/main" id="{9A2114C7-8631-3FC9-778A-0E30761DAC90}"/>
              </a:ext>
            </a:extLst>
          </p:cNvPr>
          <p:cNvSpPr txBox="1"/>
          <p:nvPr/>
        </p:nvSpPr>
        <p:spPr>
          <a:xfrm>
            <a:off x="4882191" y="5515041"/>
            <a:ext cx="1274708" cy="369332"/>
          </a:xfrm>
          <a:prstGeom prst="rect">
            <a:avLst/>
          </a:prstGeom>
          <a:noFill/>
        </p:spPr>
        <p:txBody>
          <a:bodyPr wrap="none" rtlCol="0">
            <a:spAutoFit/>
          </a:bodyPr>
          <a:lstStyle/>
          <a:p>
            <a:r>
              <a:rPr lang="en-US" dirty="0">
                <a:solidFill>
                  <a:srgbClr val="FF0000"/>
                </a:solidFill>
              </a:rPr>
              <a:t>Normalized</a:t>
            </a:r>
            <a:endParaRPr lang="en-CA" dirty="0">
              <a:solidFill>
                <a:srgbClr val="FF0000"/>
              </a:solidFill>
            </a:endParaRPr>
          </a:p>
        </p:txBody>
      </p:sp>
      <p:sp>
        <p:nvSpPr>
          <p:cNvPr id="16" name="TextBox 15">
            <a:extLst>
              <a:ext uri="{FF2B5EF4-FFF2-40B4-BE49-F238E27FC236}">
                <a16:creationId xmlns:a16="http://schemas.microsoft.com/office/drawing/2014/main" id="{875E6705-E666-D130-71B8-192BB854857E}"/>
              </a:ext>
            </a:extLst>
          </p:cNvPr>
          <p:cNvSpPr txBox="1"/>
          <p:nvPr/>
        </p:nvSpPr>
        <p:spPr>
          <a:xfrm>
            <a:off x="4824530" y="4510262"/>
            <a:ext cx="1678665" cy="369332"/>
          </a:xfrm>
          <a:prstGeom prst="rect">
            <a:avLst/>
          </a:prstGeom>
          <a:noFill/>
        </p:spPr>
        <p:txBody>
          <a:bodyPr wrap="none" rtlCol="0">
            <a:spAutoFit/>
          </a:bodyPr>
          <a:lstStyle/>
          <a:p>
            <a:r>
              <a:rPr lang="en-US" dirty="0">
                <a:solidFill>
                  <a:srgbClr val="00B050"/>
                </a:solidFill>
              </a:rPr>
              <a:t>Not Normalized</a:t>
            </a:r>
            <a:endParaRPr lang="en-CA" dirty="0">
              <a:solidFill>
                <a:srgbClr val="00B050"/>
              </a:solidFill>
            </a:endParaRPr>
          </a:p>
        </p:txBody>
      </p:sp>
      <p:sp>
        <p:nvSpPr>
          <p:cNvPr id="23" name="TextBox 22">
            <a:extLst>
              <a:ext uri="{FF2B5EF4-FFF2-40B4-BE49-F238E27FC236}">
                <a16:creationId xmlns:a16="http://schemas.microsoft.com/office/drawing/2014/main" id="{749918BF-A587-9BA7-FF3C-87AD16739775}"/>
              </a:ext>
            </a:extLst>
          </p:cNvPr>
          <p:cNvSpPr txBox="1"/>
          <p:nvPr/>
        </p:nvSpPr>
        <p:spPr>
          <a:xfrm>
            <a:off x="731520" y="1785257"/>
            <a:ext cx="3681037" cy="1015663"/>
          </a:xfrm>
          <a:prstGeom prst="rect">
            <a:avLst/>
          </a:prstGeom>
          <a:noFill/>
        </p:spPr>
        <p:txBody>
          <a:bodyPr wrap="square" rtlCol="0">
            <a:spAutoFit/>
          </a:bodyPr>
          <a:lstStyle/>
          <a:p>
            <a:r>
              <a:rPr lang="en-US" sz="1200" dirty="0"/>
              <a:t>SVM_Regression and Regression Tree have been dropped due to their high values.</a:t>
            </a:r>
          </a:p>
          <a:p>
            <a:endParaRPr lang="en-CA" sz="1200" dirty="0"/>
          </a:p>
          <a:p>
            <a:r>
              <a:rPr lang="en-CA" sz="1200" dirty="0"/>
              <a:t>Note the performance of the algorithms once they have been Normalized</a:t>
            </a:r>
            <a:endParaRPr lang="en-US" sz="1200" dirty="0"/>
          </a:p>
        </p:txBody>
      </p:sp>
      <p:pic>
        <p:nvPicPr>
          <p:cNvPr id="25" name="Picture 24">
            <a:extLst>
              <a:ext uri="{FF2B5EF4-FFF2-40B4-BE49-F238E27FC236}">
                <a16:creationId xmlns:a16="http://schemas.microsoft.com/office/drawing/2014/main" id="{CE12DBF6-76D6-FD51-6B09-751465F4ECB7}"/>
              </a:ext>
            </a:extLst>
          </p:cNvPr>
          <p:cNvPicPr>
            <a:picLocks noChangeAspect="1"/>
          </p:cNvPicPr>
          <p:nvPr/>
        </p:nvPicPr>
        <p:blipFill>
          <a:blip r:embed="rId4"/>
          <a:stretch>
            <a:fillRect/>
          </a:stretch>
        </p:blipFill>
        <p:spPr>
          <a:xfrm>
            <a:off x="1611456" y="3950293"/>
            <a:ext cx="3065836" cy="2242602"/>
          </a:xfrm>
          <a:prstGeom prst="rect">
            <a:avLst/>
          </a:prstGeom>
        </p:spPr>
      </p:pic>
      <p:sp>
        <p:nvSpPr>
          <p:cNvPr id="10" name="Rectangle: Rounded Corners 9">
            <a:extLst>
              <a:ext uri="{FF2B5EF4-FFF2-40B4-BE49-F238E27FC236}">
                <a16:creationId xmlns:a16="http://schemas.microsoft.com/office/drawing/2014/main" id="{9068B0E9-B597-F190-BB2A-6792E8E879F8}"/>
              </a:ext>
            </a:extLst>
          </p:cNvPr>
          <p:cNvSpPr/>
          <p:nvPr/>
        </p:nvSpPr>
        <p:spPr>
          <a:xfrm>
            <a:off x="1610268" y="4209767"/>
            <a:ext cx="3065836" cy="94623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4396C784-934A-5C03-47D2-6283ED58460E}"/>
              </a:ext>
            </a:extLst>
          </p:cNvPr>
          <p:cNvSpPr/>
          <p:nvPr/>
        </p:nvSpPr>
        <p:spPr>
          <a:xfrm>
            <a:off x="1611456" y="5184177"/>
            <a:ext cx="3065836" cy="100871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Picture 26">
            <a:extLst>
              <a:ext uri="{FF2B5EF4-FFF2-40B4-BE49-F238E27FC236}">
                <a16:creationId xmlns:a16="http://schemas.microsoft.com/office/drawing/2014/main" id="{137795BF-144B-3CF1-E977-0521BE73D498}"/>
              </a:ext>
            </a:extLst>
          </p:cNvPr>
          <p:cNvPicPr>
            <a:picLocks noChangeAspect="1"/>
          </p:cNvPicPr>
          <p:nvPr/>
        </p:nvPicPr>
        <p:blipFill>
          <a:blip r:embed="rId5"/>
          <a:stretch>
            <a:fillRect/>
          </a:stretch>
        </p:blipFill>
        <p:spPr>
          <a:xfrm>
            <a:off x="4676104" y="1169476"/>
            <a:ext cx="4309189" cy="2910554"/>
          </a:xfrm>
          <a:prstGeom prst="rect">
            <a:avLst/>
          </a:prstGeom>
        </p:spPr>
      </p:pic>
      <p:sp>
        <p:nvSpPr>
          <p:cNvPr id="22" name="Rectangle: Rounded Corners 21">
            <a:extLst>
              <a:ext uri="{FF2B5EF4-FFF2-40B4-BE49-F238E27FC236}">
                <a16:creationId xmlns:a16="http://schemas.microsoft.com/office/drawing/2014/main" id="{D0EEB179-7797-AC4C-C73B-402C7388DC86}"/>
              </a:ext>
            </a:extLst>
          </p:cNvPr>
          <p:cNvSpPr/>
          <p:nvPr/>
        </p:nvSpPr>
        <p:spPr>
          <a:xfrm rot="5400000">
            <a:off x="3999150" y="2053309"/>
            <a:ext cx="2852578" cy="125403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Rounded Corners 20">
            <a:extLst>
              <a:ext uri="{FF2B5EF4-FFF2-40B4-BE49-F238E27FC236}">
                <a16:creationId xmlns:a16="http://schemas.microsoft.com/office/drawing/2014/main" id="{B9D5F79C-4DA4-101D-310A-830CE66C4B9F}"/>
              </a:ext>
            </a:extLst>
          </p:cNvPr>
          <p:cNvSpPr/>
          <p:nvPr/>
        </p:nvSpPr>
        <p:spPr>
          <a:xfrm>
            <a:off x="6174376" y="3397846"/>
            <a:ext cx="2734493" cy="7087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01619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304AA5-5758-C1AB-9E3B-93D95992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0BCB4206-1CE7-2A55-3997-CBAEA413EAD7}"/>
              </a:ext>
            </a:extLst>
          </p:cNvPr>
          <p:cNvSpPr txBox="1"/>
          <p:nvPr/>
        </p:nvSpPr>
        <p:spPr>
          <a:xfrm>
            <a:off x="911742" y="280458"/>
            <a:ext cx="7320515" cy="369332"/>
          </a:xfrm>
          <a:prstGeom prst="rect">
            <a:avLst/>
          </a:prstGeom>
          <a:noFill/>
        </p:spPr>
        <p:txBody>
          <a:bodyPr wrap="square">
            <a:spAutoFit/>
          </a:bodyPr>
          <a:lstStyle/>
          <a:p>
            <a:pPr algn="ctr" rtl="0">
              <a:spcBef>
                <a:spcPts val="1500"/>
              </a:spcBef>
              <a:spcAft>
                <a:spcPts val="1000"/>
              </a:spcAft>
            </a:pPr>
            <a:r>
              <a:rPr lang="en-US" sz="1800" b="1" i="0" u="none" strike="noStrike" dirty="0">
                <a:solidFill>
                  <a:srgbClr val="000000"/>
                </a:solidFill>
                <a:effectLst/>
                <a:latin typeface="Arial" panose="020B0604020202020204" pitchFamily="34" charset="0"/>
              </a:rPr>
              <a:t> Normalized and Not Normalized on Cross-Validation</a:t>
            </a:r>
            <a:endParaRPr lang="en-US" b="1" dirty="0">
              <a:effectLst/>
            </a:endParaRPr>
          </a:p>
        </p:txBody>
      </p:sp>
      <p:sp>
        <p:nvSpPr>
          <p:cNvPr id="11" name="Slide Number Placeholder 4">
            <a:extLst>
              <a:ext uri="{FF2B5EF4-FFF2-40B4-BE49-F238E27FC236}">
                <a16:creationId xmlns:a16="http://schemas.microsoft.com/office/drawing/2014/main" id="{2CC03AF7-CF00-C4B8-FDF6-6C4F5A00A12A}"/>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8</a:t>
            </a:fld>
            <a:endParaRPr lang="en-US" sz="800" dirty="0"/>
          </a:p>
        </p:txBody>
      </p:sp>
      <p:sp>
        <p:nvSpPr>
          <p:cNvPr id="12" name="Date Placeholder 4">
            <a:extLst>
              <a:ext uri="{FF2B5EF4-FFF2-40B4-BE49-F238E27FC236}">
                <a16:creationId xmlns:a16="http://schemas.microsoft.com/office/drawing/2014/main" id="{8ABD0688-D881-542E-5D78-BE4FFFA8931E}"/>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14" name="TextBox 13">
            <a:extLst>
              <a:ext uri="{FF2B5EF4-FFF2-40B4-BE49-F238E27FC236}">
                <a16:creationId xmlns:a16="http://schemas.microsoft.com/office/drawing/2014/main" id="{9A2114C7-8631-3FC9-778A-0E30761DAC90}"/>
              </a:ext>
            </a:extLst>
          </p:cNvPr>
          <p:cNvSpPr txBox="1"/>
          <p:nvPr/>
        </p:nvSpPr>
        <p:spPr>
          <a:xfrm>
            <a:off x="4827351" y="5088467"/>
            <a:ext cx="1274708" cy="369332"/>
          </a:xfrm>
          <a:prstGeom prst="rect">
            <a:avLst/>
          </a:prstGeom>
          <a:noFill/>
        </p:spPr>
        <p:txBody>
          <a:bodyPr wrap="none" rtlCol="0">
            <a:spAutoFit/>
          </a:bodyPr>
          <a:lstStyle/>
          <a:p>
            <a:r>
              <a:rPr lang="en-US" dirty="0">
                <a:solidFill>
                  <a:srgbClr val="FF0000"/>
                </a:solidFill>
              </a:rPr>
              <a:t>Normalized</a:t>
            </a:r>
            <a:endParaRPr lang="en-CA" dirty="0">
              <a:solidFill>
                <a:srgbClr val="FF0000"/>
              </a:solidFill>
            </a:endParaRPr>
          </a:p>
        </p:txBody>
      </p:sp>
      <p:sp>
        <p:nvSpPr>
          <p:cNvPr id="16" name="TextBox 15">
            <a:extLst>
              <a:ext uri="{FF2B5EF4-FFF2-40B4-BE49-F238E27FC236}">
                <a16:creationId xmlns:a16="http://schemas.microsoft.com/office/drawing/2014/main" id="{875E6705-E666-D130-71B8-192BB854857E}"/>
              </a:ext>
            </a:extLst>
          </p:cNvPr>
          <p:cNvSpPr txBox="1"/>
          <p:nvPr/>
        </p:nvSpPr>
        <p:spPr>
          <a:xfrm>
            <a:off x="4827351" y="4307484"/>
            <a:ext cx="1678665" cy="369332"/>
          </a:xfrm>
          <a:prstGeom prst="rect">
            <a:avLst/>
          </a:prstGeom>
          <a:noFill/>
        </p:spPr>
        <p:txBody>
          <a:bodyPr wrap="none" rtlCol="0">
            <a:spAutoFit/>
          </a:bodyPr>
          <a:lstStyle/>
          <a:p>
            <a:r>
              <a:rPr lang="en-US" dirty="0">
                <a:solidFill>
                  <a:srgbClr val="00B050"/>
                </a:solidFill>
              </a:rPr>
              <a:t>Not Normalized</a:t>
            </a:r>
            <a:endParaRPr lang="en-CA" dirty="0">
              <a:solidFill>
                <a:srgbClr val="00B050"/>
              </a:solidFill>
            </a:endParaRPr>
          </a:p>
        </p:txBody>
      </p:sp>
      <p:sp>
        <p:nvSpPr>
          <p:cNvPr id="23" name="TextBox 22">
            <a:extLst>
              <a:ext uri="{FF2B5EF4-FFF2-40B4-BE49-F238E27FC236}">
                <a16:creationId xmlns:a16="http://schemas.microsoft.com/office/drawing/2014/main" id="{749918BF-A587-9BA7-FF3C-87AD16739775}"/>
              </a:ext>
            </a:extLst>
          </p:cNvPr>
          <p:cNvSpPr txBox="1"/>
          <p:nvPr/>
        </p:nvSpPr>
        <p:spPr>
          <a:xfrm>
            <a:off x="731520" y="1785257"/>
            <a:ext cx="3681037" cy="1384995"/>
          </a:xfrm>
          <a:prstGeom prst="rect">
            <a:avLst/>
          </a:prstGeom>
          <a:noFill/>
        </p:spPr>
        <p:txBody>
          <a:bodyPr wrap="square" rtlCol="0">
            <a:spAutoFit/>
          </a:bodyPr>
          <a:lstStyle/>
          <a:p>
            <a:r>
              <a:rPr lang="en-US" sz="1200" dirty="0"/>
              <a:t>SVM_Regression and Regression Tree have been dropped due to their high values.</a:t>
            </a:r>
          </a:p>
          <a:p>
            <a:endParaRPr lang="en-CA" sz="1200" dirty="0"/>
          </a:p>
          <a:p>
            <a:r>
              <a:rPr lang="en-CA" sz="1200" dirty="0"/>
              <a:t>Note the performance of the algorithms once they have been Normalized</a:t>
            </a:r>
          </a:p>
          <a:p>
            <a:endParaRPr lang="en-CA" sz="1200" dirty="0"/>
          </a:p>
          <a:p>
            <a:endParaRPr lang="en-US" sz="1200" dirty="0"/>
          </a:p>
        </p:txBody>
      </p:sp>
      <p:sp>
        <p:nvSpPr>
          <p:cNvPr id="15" name="TextBox 14">
            <a:extLst>
              <a:ext uri="{FF2B5EF4-FFF2-40B4-BE49-F238E27FC236}">
                <a16:creationId xmlns:a16="http://schemas.microsoft.com/office/drawing/2014/main" id="{34F0E2BE-B7C3-11C0-3B14-6124F471C7D7}"/>
              </a:ext>
            </a:extLst>
          </p:cNvPr>
          <p:cNvSpPr txBox="1"/>
          <p:nvPr/>
        </p:nvSpPr>
        <p:spPr>
          <a:xfrm>
            <a:off x="782154" y="2847930"/>
            <a:ext cx="1769010" cy="461665"/>
          </a:xfrm>
          <a:prstGeom prst="rect">
            <a:avLst/>
          </a:prstGeom>
          <a:noFill/>
        </p:spPr>
        <p:txBody>
          <a:bodyPr wrap="none" rtlCol="0">
            <a:spAutoFit/>
          </a:bodyPr>
          <a:lstStyle/>
          <a:p>
            <a:r>
              <a:rPr lang="en-US" sz="1200" dirty="0"/>
              <a:t>TT = Training Test Set</a:t>
            </a:r>
          </a:p>
          <a:p>
            <a:r>
              <a:rPr lang="en-US" sz="1200" dirty="0"/>
              <a:t>CV= Cross-Validation set</a:t>
            </a:r>
            <a:endParaRPr lang="en-CA" sz="1200" dirty="0"/>
          </a:p>
        </p:txBody>
      </p:sp>
      <p:pic>
        <p:nvPicPr>
          <p:cNvPr id="19" name="Picture 18">
            <a:extLst>
              <a:ext uri="{FF2B5EF4-FFF2-40B4-BE49-F238E27FC236}">
                <a16:creationId xmlns:a16="http://schemas.microsoft.com/office/drawing/2014/main" id="{D83FF2BE-0944-FAD3-6FED-C6780EDAB164}"/>
              </a:ext>
            </a:extLst>
          </p:cNvPr>
          <p:cNvPicPr>
            <a:picLocks noChangeAspect="1"/>
          </p:cNvPicPr>
          <p:nvPr/>
        </p:nvPicPr>
        <p:blipFill>
          <a:blip r:embed="rId4"/>
          <a:stretch>
            <a:fillRect/>
          </a:stretch>
        </p:blipFill>
        <p:spPr>
          <a:xfrm>
            <a:off x="4763615" y="1095332"/>
            <a:ext cx="4373782" cy="2985139"/>
          </a:xfrm>
          <a:prstGeom prst="rect">
            <a:avLst/>
          </a:prstGeom>
        </p:spPr>
      </p:pic>
      <p:pic>
        <p:nvPicPr>
          <p:cNvPr id="3" name="Picture 2">
            <a:extLst>
              <a:ext uri="{FF2B5EF4-FFF2-40B4-BE49-F238E27FC236}">
                <a16:creationId xmlns:a16="http://schemas.microsoft.com/office/drawing/2014/main" id="{CA0775F1-DF95-87EA-BE03-52E5B8D6607D}"/>
              </a:ext>
            </a:extLst>
          </p:cNvPr>
          <p:cNvPicPr>
            <a:picLocks noChangeAspect="1"/>
          </p:cNvPicPr>
          <p:nvPr/>
        </p:nvPicPr>
        <p:blipFill>
          <a:blip r:embed="rId5"/>
          <a:stretch>
            <a:fillRect/>
          </a:stretch>
        </p:blipFill>
        <p:spPr>
          <a:xfrm>
            <a:off x="653139" y="3737492"/>
            <a:ext cx="4153480" cy="2114845"/>
          </a:xfrm>
          <a:prstGeom prst="rect">
            <a:avLst/>
          </a:prstGeom>
        </p:spPr>
      </p:pic>
      <p:sp>
        <p:nvSpPr>
          <p:cNvPr id="10" name="Rectangle: Rounded Corners 9">
            <a:extLst>
              <a:ext uri="{FF2B5EF4-FFF2-40B4-BE49-F238E27FC236}">
                <a16:creationId xmlns:a16="http://schemas.microsoft.com/office/drawing/2014/main" id="{9068B0E9-B597-F190-BB2A-6792E8E879F8}"/>
              </a:ext>
            </a:extLst>
          </p:cNvPr>
          <p:cNvSpPr/>
          <p:nvPr/>
        </p:nvSpPr>
        <p:spPr>
          <a:xfrm>
            <a:off x="703773" y="4307484"/>
            <a:ext cx="4102846" cy="47311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4396C784-934A-5C03-47D2-6283ED58460E}"/>
              </a:ext>
            </a:extLst>
          </p:cNvPr>
          <p:cNvSpPr/>
          <p:nvPr/>
        </p:nvSpPr>
        <p:spPr>
          <a:xfrm>
            <a:off x="703773" y="4789308"/>
            <a:ext cx="4102846" cy="10717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C6E45D80-7B2A-4AF2-E86F-A45BCE59BCA8}"/>
              </a:ext>
            </a:extLst>
          </p:cNvPr>
          <p:cNvSpPr txBox="1"/>
          <p:nvPr/>
        </p:nvSpPr>
        <p:spPr>
          <a:xfrm>
            <a:off x="2253564" y="3596650"/>
            <a:ext cx="373820" cy="276999"/>
          </a:xfrm>
          <a:prstGeom prst="rect">
            <a:avLst/>
          </a:prstGeom>
          <a:noFill/>
        </p:spPr>
        <p:txBody>
          <a:bodyPr wrap="none" rtlCol="0">
            <a:spAutoFit/>
          </a:bodyPr>
          <a:lstStyle/>
          <a:p>
            <a:r>
              <a:rPr lang="en-US" sz="1200" dirty="0"/>
              <a:t>TT</a:t>
            </a:r>
            <a:endParaRPr lang="en-CA" sz="1200" dirty="0"/>
          </a:p>
        </p:txBody>
      </p:sp>
      <p:sp>
        <p:nvSpPr>
          <p:cNvPr id="5" name="TextBox 4">
            <a:extLst>
              <a:ext uri="{FF2B5EF4-FFF2-40B4-BE49-F238E27FC236}">
                <a16:creationId xmlns:a16="http://schemas.microsoft.com/office/drawing/2014/main" id="{419C5D63-2D5C-F6E5-C9C4-39FA58115780}"/>
              </a:ext>
            </a:extLst>
          </p:cNvPr>
          <p:cNvSpPr txBox="1"/>
          <p:nvPr/>
        </p:nvSpPr>
        <p:spPr>
          <a:xfrm>
            <a:off x="2961038" y="3603861"/>
            <a:ext cx="397866" cy="276999"/>
          </a:xfrm>
          <a:prstGeom prst="rect">
            <a:avLst/>
          </a:prstGeom>
          <a:noFill/>
        </p:spPr>
        <p:txBody>
          <a:bodyPr wrap="none" rtlCol="0">
            <a:spAutoFit/>
          </a:bodyPr>
          <a:lstStyle/>
          <a:p>
            <a:r>
              <a:rPr lang="en-US" sz="1200" dirty="0"/>
              <a:t>CV</a:t>
            </a:r>
            <a:endParaRPr lang="en-CA" sz="1200" dirty="0"/>
          </a:p>
        </p:txBody>
      </p:sp>
      <p:sp>
        <p:nvSpPr>
          <p:cNvPr id="7" name="TextBox 6">
            <a:extLst>
              <a:ext uri="{FF2B5EF4-FFF2-40B4-BE49-F238E27FC236}">
                <a16:creationId xmlns:a16="http://schemas.microsoft.com/office/drawing/2014/main" id="{D9DDCDBD-0EB6-1819-80A0-35268E56D8FD}"/>
              </a:ext>
            </a:extLst>
          </p:cNvPr>
          <p:cNvSpPr txBox="1"/>
          <p:nvPr/>
        </p:nvSpPr>
        <p:spPr>
          <a:xfrm>
            <a:off x="3495357" y="3584943"/>
            <a:ext cx="373820" cy="276999"/>
          </a:xfrm>
          <a:prstGeom prst="rect">
            <a:avLst/>
          </a:prstGeom>
          <a:noFill/>
        </p:spPr>
        <p:txBody>
          <a:bodyPr wrap="none" rtlCol="0">
            <a:spAutoFit/>
          </a:bodyPr>
          <a:lstStyle/>
          <a:p>
            <a:r>
              <a:rPr lang="en-US" sz="1200" dirty="0"/>
              <a:t>TT</a:t>
            </a:r>
            <a:endParaRPr lang="en-CA" sz="1200" dirty="0"/>
          </a:p>
        </p:txBody>
      </p:sp>
      <p:sp>
        <p:nvSpPr>
          <p:cNvPr id="6" name="TextBox 5">
            <a:extLst>
              <a:ext uri="{FF2B5EF4-FFF2-40B4-BE49-F238E27FC236}">
                <a16:creationId xmlns:a16="http://schemas.microsoft.com/office/drawing/2014/main" id="{AC38A084-14B8-EE37-3635-81521B5B2F8B}"/>
              </a:ext>
            </a:extLst>
          </p:cNvPr>
          <p:cNvSpPr txBox="1"/>
          <p:nvPr/>
        </p:nvSpPr>
        <p:spPr>
          <a:xfrm>
            <a:off x="4145315" y="3612568"/>
            <a:ext cx="397866" cy="276999"/>
          </a:xfrm>
          <a:prstGeom prst="rect">
            <a:avLst/>
          </a:prstGeom>
          <a:noFill/>
        </p:spPr>
        <p:txBody>
          <a:bodyPr wrap="none" rtlCol="0">
            <a:spAutoFit/>
          </a:bodyPr>
          <a:lstStyle/>
          <a:p>
            <a:r>
              <a:rPr lang="en-US" sz="1200" dirty="0"/>
              <a:t>CV</a:t>
            </a:r>
            <a:endParaRPr lang="en-CA" sz="1200" dirty="0"/>
          </a:p>
        </p:txBody>
      </p:sp>
      <p:sp>
        <p:nvSpPr>
          <p:cNvPr id="24" name="Rectangle: Rounded Corners 23">
            <a:extLst>
              <a:ext uri="{FF2B5EF4-FFF2-40B4-BE49-F238E27FC236}">
                <a16:creationId xmlns:a16="http://schemas.microsoft.com/office/drawing/2014/main" id="{8E88E0AB-6B11-0CB8-547B-25E9F2B77F55}"/>
              </a:ext>
            </a:extLst>
          </p:cNvPr>
          <p:cNvSpPr/>
          <p:nvPr/>
        </p:nvSpPr>
        <p:spPr>
          <a:xfrm>
            <a:off x="6506015" y="3187573"/>
            <a:ext cx="2516065" cy="9925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Rounded Corners 24">
            <a:extLst>
              <a:ext uri="{FF2B5EF4-FFF2-40B4-BE49-F238E27FC236}">
                <a16:creationId xmlns:a16="http://schemas.microsoft.com/office/drawing/2014/main" id="{D0757F4D-160D-6397-E4B4-7AFC6029F09A}"/>
              </a:ext>
            </a:extLst>
          </p:cNvPr>
          <p:cNvSpPr/>
          <p:nvPr/>
        </p:nvSpPr>
        <p:spPr>
          <a:xfrm>
            <a:off x="4935283" y="1158240"/>
            <a:ext cx="1449959" cy="3049601"/>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54942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304AA5-5758-C1AB-9E3B-93D95992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0BCB4206-1CE7-2A55-3997-CBAEA413EAD7}"/>
              </a:ext>
            </a:extLst>
          </p:cNvPr>
          <p:cNvSpPr txBox="1"/>
          <p:nvPr/>
        </p:nvSpPr>
        <p:spPr>
          <a:xfrm>
            <a:off x="911742" y="280458"/>
            <a:ext cx="7320515" cy="369332"/>
          </a:xfrm>
          <a:prstGeom prst="rect">
            <a:avLst/>
          </a:prstGeom>
          <a:noFill/>
        </p:spPr>
        <p:txBody>
          <a:bodyPr wrap="square">
            <a:spAutoFit/>
          </a:bodyPr>
          <a:lstStyle/>
          <a:p>
            <a:pPr algn="ctr" rtl="0">
              <a:spcBef>
                <a:spcPts val="1500"/>
              </a:spcBef>
              <a:spcAft>
                <a:spcPts val="1000"/>
              </a:spcAft>
            </a:pPr>
            <a:r>
              <a:rPr lang="en-US" b="1" dirty="0">
                <a:solidFill>
                  <a:srgbClr val="000000"/>
                </a:solidFill>
                <a:latin typeface="Arial" panose="020B0604020202020204" pitchFamily="34" charset="0"/>
              </a:rPr>
              <a:t>Timing and Selection of Algorithm</a:t>
            </a:r>
            <a:endParaRPr lang="en-US" b="1" dirty="0">
              <a:effectLst/>
            </a:endParaRPr>
          </a:p>
        </p:txBody>
      </p:sp>
      <p:sp>
        <p:nvSpPr>
          <p:cNvPr id="11" name="Slide Number Placeholder 4">
            <a:extLst>
              <a:ext uri="{FF2B5EF4-FFF2-40B4-BE49-F238E27FC236}">
                <a16:creationId xmlns:a16="http://schemas.microsoft.com/office/drawing/2014/main" id="{2CC03AF7-CF00-C4B8-FDF6-6C4F5A00A12A}"/>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9</a:t>
            </a:fld>
            <a:endParaRPr lang="en-US" sz="800" dirty="0"/>
          </a:p>
        </p:txBody>
      </p:sp>
      <p:sp>
        <p:nvSpPr>
          <p:cNvPr id="12" name="Date Placeholder 4">
            <a:extLst>
              <a:ext uri="{FF2B5EF4-FFF2-40B4-BE49-F238E27FC236}">
                <a16:creationId xmlns:a16="http://schemas.microsoft.com/office/drawing/2014/main" id="{8ABD0688-D881-542E-5D78-BE4FFFA8931E}"/>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pic>
        <p:nvPicPr>
          <p:cNvPr id="17" name="Picture 16">
            <a:extLst>
              <a:ext uri="{FF2B5EF4-FFF2-40B4-BE49-F238E27FC236}">
                <a16:creationId xmlns:a16="http://schemas.microsoft.com/office/drawing/2014/main" id="{E531227B-6C55-1F29-F678-DF039A8957A9}"/>
              </a:ext>
            </a:extLst>
          </p:cNvPr>
          <p:cNvPicPr>
            <a:picLocks noChangeAspect="1"/>
          </p:cNvPicPr>
          <p:nvPr/>
        </p:nvPicPr>
        <p:blipFill>
          <a:blip r:embed="rId4"/>
          <a:stretch>
            <a:fillRect/>
          </a:stretch>
        </p:blipFill>
        <p:spPr>
          <a:xfrm>
            <a:off x="375721" y="1750422"/>
            <a:ext cx="4540154" cy="2151017"/>
          </a:xfrm>
          <a:prstGeom prst="rect">
            <a:avLst/>
          </a:prstGeom>
        </p:spPr>
      </p:pic>
      <p:sp>
        <p:nvSpPr>
          <p:cNvPr id="21" name="TextBox 20">
            <a:extLst>
              <a:ext uri="{FF2B5EF4-FFF2-40B4-BE49-F238E27FC236}">
                <a16:creationId xmlns:a16="http://schemas.microsoft.com/office/drawing/2014/main" id="{AC350F64-600A-D662-140E-72016446ED94}"/>
              </a:ext>
            </a:extLst>
          </p:cNvPr>
          <p:cNvSpPr txBox="1"/>
          <p:nvPr/>
        </p:nvSpPr>
        <p:spPr>
          <a:xfrm>
            <a:off x="5291596" y="2090057"/>
            <a:ext cx="3172535" cy="646331"/>
          </a:xfrm>
          <a:prstGeom prst="rect">
            <a:avLst/>
          </a:prstGeom>
          <a:noFill/>
        </p:spPr>
        <p:txBody>
          <a:bodyPr wrap="none" rtlCol="0">
            <a:spAutoFit/>
          </a:bodyPr>
          <a:lstStyle/>
          <a:p>
            <a:r>
              <a:rPr lang="en-US" sz="1200" dirty="0"/>
              <a:t>Obtain Time performance and RMSE from each </a:t>
            </a:r>
          </a:p>
          <a:p>
            <a:r>
              <a:rPr lang="en-US" sz="1200" dirty="0"/>
              <a:t>Column, Z-Score it and obtain the main of both </a:t>
            </a:r>
          </a:p>
          <a:p>
            <a:r>
              <a:rPr lang="en-US" sz="1200" dirty="0"/>
              <a:t>Z-scores, select the best mean </a:t>
            </a:r>
            <a:endParaRPr lang="en-CA" sz="1200" dirty="0"/>
          </a:p>
        </p:txBody>
      </p:sp>
      <p:sp>
        <p:nvSpPr>
          <p:cNvPr id="22" name="Rectangle 21">
            <a:extLst>
              <a:ext uri="{FF2B5EF4-FFF2-40B4-BE49-F238E27FC236}">
                <a16:creationId xmlns:a16="http://schemas.microsoft.com/office/drawing/2014/main" id="{4D8BDF2F-B59F-2A39-3172-3A372D6AEFD2}"/>
              </a:ext>
            </a:extLst>
          </p:cNvPr>
          <p:cNvSpPr/>
          <p:nvPr/>
        </p:nvSpPr>
        <p:spPr>
          <a:xfrm>
            <a:off x="444137" y="3013166"/>
            <a:ext cx="4308048" cy="17417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noFill/>
            </a:endParaRPr>
          </a:p>
        </p:txBody>
      </p:sp>
    </p:spTree>
    <p:extLst>
      <p:ext uri="{BB962C8B-B14F-4D97-AF65-F5344CB8AC3E}">
        <p14:creationId xmlns:p14="http://schemas.microsoft.com/office/powerpoint/2010/main" val="2789623951"/>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0</TotalTime>
  <Words>1387</Words>
  <Application>Microsoft Office PowerPoint</Application>
  <PresentationFormat>On-screen Show (4:3)</PresentationFormat>
  <Paragraphs>239</Paragraphs>
  <Slides>10</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Helvetica Neue</vt:lpstr>
      <vt:lpstr>Times New Roman</vt:lpstr>
      <vt:lpstr>TimesNewRomanPS-BoldMT</vt:lpstr>
      <vt:lpstr>TimesNewRomanPSMT</vt:lpstr>
      <vt:lpstr>RyersonUniversity_MasterTemplate v1</vt:lpstr>
      <vt:lpstr>EDA and Prediction of International Coffee Prices with a Variety of Algorithms of Machine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2022-11-24T18:34:34Z</dcterms:modified>
</cp:coreProperties>
</file>